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48"/>
  </p:notesMasterIdLst>
  <p:handoutMasterIdLst>
    <p:handoutMasterId r:id="rId49"/>
  </p:handoutMasterIdLst>
  <p:sldIdLst>
    <p:sldId id="274" r:id="rId3"/>
    <p:sldId id="449" r:id="rId4"/>
    <p:sldId id="450" r:id="rId5"/>
    <p:sldId id="451" r:id="rId6"/>
    <p:sldId id="452" r:id="rId7"/>
    <p:sldId id="453" r:id="rId8"/>
    <p:sldId id="454" r:id="rId9"/>
    <p:sldId id="455" r:id="rId10"/>
    <p:sldId id="458" r:id="rId11"/>
    <p:sldId id="459" r:id="rId12"/>
    <p:sldId id="462" r:id="rId13"/>
    <p:sldId id="463" r:id="rId14"/>
    <p:sldId id="521" r:id="rId15"/>
    <p:sldId id="467" r:id="rId16"/>
    <p:sldId id="468" r:id="rId17"/>
    <p:sldId id="519" r:id="rId18"/>
    <p:sldId id="520" r:id="rId19"/>
    <p:sldId id="469" r:id="rId20"/>
    <p:sldId id="470" r:id="rId21"/>
    <p:sldId id="471" r:id="rId22"/>
    <p:sldId id="472" r:id="rId23"/>
    <p:sldId id="473" r:id="rId24"/>
    <p:sldId id="474" r:id="rId25"/>
    <p:sldId id="475" r:id="rId26"/>
    <p:sldId id="476" r:id="rId27"/>
    <p:sldId id="477" r:id="rId28"/>
    <p:sldId id="481" r:id="rId29"/>
    <p:sldId id="482" r:id="rId30"/>
    <p:sldId id="484" r:id="rId31"/>
    <p:sldId id="483" r:id="rId32"/>
    <p:sldId id="485" r:id="rId33"/>
    <p:sldId id="487" r:id="rId34"/>
    <p:sldId id="517" r:id="rId35"/>
    <p:sldId id="489" r:id="rId36"/>
    <p:sldId id="491" r:id="rId37"/>
    <p:sldId id="492" r:id="rId38"/>
    <p:sldId id="493" r:id="rId39"/>
    <p:sldId id="496" r:id="rId40"/>
    <p:sldId id="497" r:id="rId41"/>
    <p:sldId id="500" r:id="rId42"/>
    <p:sldId id="503" r:id="rId43"/>
    <p:sldId id="504" r:id="rId44"/>
    <p:sldId id="518" r:id="rId45"/>
    <p:sldId id="419" r:id="rId46"/>
    <p:sldId id="420" r:id="rId47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BE60"/>
    <a:srgbClr val="FBEEDC"/>
    <a:srgbClr val="F0A22E"/>
    <a:srgbClr val="603A14"/>
    <a:srgbClr val="E85C0E"/>
    <a:srgbClr val="BAB398"/>
    <a:srgbClr val="ADA485"/>
    <a:srgbClr val="C6C0AA"/>
    <a:srgbClr val="663606"/>
    <a:srgbClr val="663106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253" autoAdjust="0"/>
    <p:restoredTop sz="94533" autoAdjust="0"/>
  </p:normalViewPr>
  <p:slideViewPr>
    <p:cSldViewPr>
      <p:cViewPr varScale="1">
        <p:scale>
          <a:sx n="87" d="100"/>
          <a:sy n="87" d="100"/>
        </p:scale>
        <p:origin x="288" y="67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6" d="100"/>
          <a:sy n="66" d="100"/>
        </p:scale>
        <p:origin x="3134" y="5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commentAuthors" Target="commentAuthor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10/17/2016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10/17/2016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1515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64313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12843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81738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8443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07103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89941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09228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93416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43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061877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9941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051645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15539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noProof="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62803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7392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20822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74342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2295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21164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27553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455D32-06C3-46C6-B497-FD550A39B57D}" type="datetime1">
              <a:rPr lang="en-US" smtClean="0"/>
              <a:t>10/17/2016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239149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B8F1D6-C360-4856-9CA2-094087A52595}" type="datetime1">
              <a:rPr lang="en-US" smtClean="0"/>
              <a:t>10/17/2016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68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softuni.org/" TargetMode="External"/><Relationship Id="rId5" Type="http://schemas.openxmlformats.org/officeDocument/2006/relationships/image" Target="../media/image8.png"/><Relationship Id="rId10" Type="http://schemas.openxmlformats.org/officeDocument/2006/relationships/image" Target="../media/image11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onnectionstrings.com/sql-server/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://nuget.org/packages/Mysql.Data/" TargetMode="External"/><Relationship Id="rId2" Type="http://schemas.openxmlformats.org/officeDocument/2006/relationships/hyperlink" Target="http://dev.mysql.com/downloads/connector/net/" TargetMode="Externa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hyperlink" Target="http://komfo.com/" TargetMode="External"/><Relationship Id="rId13" Type="http://schemas.openxmlformats.org/officeDocument/2006/relationships/image" Target="../media/image30.png"/><Relationship Id="rId18" Type="http://schemas.openxmlformats.org/officeDocument/2006/relationships/hyperlink" Target="http://netpeak.bg/" TargetMode="External"/><Relationship Id="rId3" Type="http://schemas.openxmlformats.org/officeDocument/2006/relationships/hyperlink" Target="https://softuni.bg/courses/" TargetMode="External"/><Relationship Id="rId21" Type="http://schemas.openxmlformats.org/officeDocument/2006/relationships/image" Target="../media/image34.png"/><Relationship Id="rId7" Type="http://schemas.openxmlformats.org/officeDocument/2006/relationships/image" Target="../media/image27.png"/><Relationship Id="rId12" Type="http://schemas.openxmlformats.org/officeDocument/2006/relationships/hyperlink" Target="http://www.softwaregroup-bg.com/" TargetMode="External"/><Relationship Id="rId17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6" Type="http://schemas.openxmlformats.org/officeDocument/2006/relationships/hyperlink" Target="http://www.infragistics.com/" TargetMode="External"/><Relationship Id="rId20" Type="http://schemas.openxmlformats.org/officeDocument/2006/relationships/hyperlink" Target="http://www.superhosting.bg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xs-software.com/" TargetMode="External"/><Relationship Id="rId11" Type="http://schemas.openxmlformats.org/officeDocument/2006/relationships/image" Target="../media/image29.png"/><Relationship Id="rId5" Type="http://schemas.openxmlformats.org/officeDocument/2006/relationships/image" Target="../media/image26.png"/><Relationship Id="rId15" Type="http://schemas.openxmlformats.org/officeDocument/2006/relationships/image" Target="../media/image31.png"/><Relationship Id="rId23" Type="http://schemas.openxmlformats.org/officeDocument/2006/relationships/image" Target="../media/image35.png"/><Relationship Id="rId10" Type="http://schemas.openxmlformats.org/officeDocument/2006/relationships/hyperlink" Target="http://smartit.bg/" TargetMode="External"/><Relationship Id="rId19" Type="http://schemas.openxmlformats.org/officeDocument/2006/relationships/image" Target="../media/image33.png"/><Relationship Id="rId4" Type="http://schemas.openxmlformats.org/officeDocument/2006/relationships/hyperlink" Target="http://www.luxoft.com/" TargetMode="External"/><Relationship Id="rId9" Type="http://schemas.openxmlformats.org/officeDocument/2006/relationships/image" Target="../media/image28.png"/><Relationship Id="rId14" Type="http://schemas.openxmlformats.org/officeDocument/2006/relationships/hyperlink" Target="http://www.indeavr.com/" TargetMode="External"/><Relationship Id="rId22" Type="http://schemas.openxmlformats.org/officeDocument/2006/relationships/hyperlink" Target="http://www.telenor.bg/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reativecommons.org/licenses/by-nc-sa/3.0/deed.en_US" TargetMode="External"/><Relationship Id="rId5" Type="http://schemas.openxmlformats.org/officeDocument/2006/relationships/hyperlink" Target="http://telerikacademy.com/Courses/Courses/Details/185" TargetMode="External"/><Relationship Id="rId4" Type="http://schemas.openxmlformats.org/officeDocument/2006/relationships/image" Target="../media/image8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39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3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37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948025" y="105661"/>
            <a:ext cx="7572841" cy="1696972"/>
          </a:xfrm>
        </p:spPr>
        <p:txBody>
          <a:bodyPr>
            <a:normAutofit/>
          </a:bodyPr>
          <a:lstStyle/>
          <a:p>
            <a:r>
              <a:rPr lang="en-US" dirty="0"/>
              <a:t>DB Apps Introduction </a:t>
            </a:r>
            <a:br>
              <a:rPr lang="en-US" dirty="0"/>
            </a:br>
            <a:r>
              <a:rPr lang="en-US" dirty="0"/>
              <a:t>Intro to ADO.NET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456351"/>
            <a:ext cx="3187613" cy="525135"/>
          </a:xfrm>
        </p:spPr>
        <p:txBody>
          <a:bodyPr/>
          <a:lstStyle/>
          <a:p>
            <a:r>
              <a:rPr lang="en-US" dirty="0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4889499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http://softuni.bg</a:t>
            </a:r>
            <a:endParaRPr lang="en-US" dirty="0"/>
          </a:p>
        </p:txBody>
      </p:sp>
      <p:pic>
        <p:nvPicPr>
          <p:cNvPr id="1028" name="Picture 4" title="CC-BY-NC-SA License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983" y="29726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8" name="Picture 2" title="Software University Foundation">
            <a:hlinkClick r:id="rId6" tooltip="Software University Foundation"/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33" t="-11972" r="-4044" b="1048"/>
          <a:stretch/>
        </p:blipFill>
        <p:spPr bwMode="auto">
          <a:xfrm>
            <a:off x="821983" y="1748710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grpSp>
        <p:nvGrpSpPr>
          <p:cNvPr id="4" name="Group 3"/>
          <p:cNvGrpSpPr/>
          <p:nvPr/>
        </p:nvGrpSpPr>
        <p:grpSpPr>
          <a:xfrm>
            <a:off x="8234236" y="3877010"/>
            <a:ext cx="1242163" cy="1383599"/>
            <a:chOff x="3969890" y="-38224"/>
            <a:chExt cx="2016224" cy="2245796"/>
          </a:xfrm>
        </p:grpSpPr>
        <p:pic>
          <p:nvPicPr>
            <p:cNvPr id="19" name="Picture 2" descr="database, storage icon"/>
            <p:cNvPicPr>
              <a:picLocks noChangeAspect="1" noChangeArrowheads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9890" y="191348"/>
              <a:ext cx="2016224" cy="2016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/>
            <p:cNvSpPr txBox="1"/>
            <p:nvPr/>
          </p:nvSpPr>
          <p:spPr>
            <a:xfrm>
              <a:off x="4146033" y="-38224"/>
              <a:ext cx="1709985" cy="1149009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perspectiveRelaxed"/>
                <a:lightRig rig="soft" dir="t">
                  <a:rot lat="0" lon="0" rev="10800000"/>
                </a:lightRig>
              </a:scene3d>
              <a:sp3d>
                <a:bevelT w="27940" h="12700"/>
                <a:contourClr>
                  <a:srgbClr val="DDDDDD"/>
                </a:contourClr>
              </a:sp3d>
            </a:bodyPr>
            <a:lstStyle/>
            <a:p>
              <a:r>
                <a:rPr lang="en-US" sz="4000" b="1" spc="150" dirty="0">
                  <a:ln w="11430"/>
                  <a:solidFill>
                    <a:srgbClr val="F8F8F8"/>
                  </a:solidFill>
                  <a:effectLst>
                    <a:outerShdw blurRad="25400" algn="tl" rotWithShape="0">
                      <a:srgbClr val="000000">
                        <a:alpha val="43000"/>
                      </a:srgbClr>
                    </a:outerShdw>
                  </a:effectLst>
                </a:rPr>
                <a:t>SQL</a:t>
              </a:r>
            </a:p>
          </p:txBody>
        </p:sp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264707" y="3877010"/>
            <a:ext cx="2133598" cy="2341486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 rot="576164">
            <a:off x="5615318" y="3755574"/>
            <a:ext cx="1840697" cy="7201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Database</a:t>
            </a:r>
          </a:p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Applications</a:t>
            </a:r>
          </a:p>
        </p:txBody>
      </p:sp>
      <p:pic>
        <p:nvPicPr>
          <p:cNvPr id="22" name="Picture 15" descr="http://www.iconarchive.com/icons/tpdkdesign.net/refresh-cl/256/Windows-Table-icon.png"/>
          <p:cNvPicPr>
            <a:picLocks noChangeAspect="1" noChangeArrowheads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48032">
            <a:off x="9445444" y="4490055"/>
            <a:ext cx="1524000" cy="1524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ts val="36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ADO.NET</a:t>
            </a:r>
            <a:r>
              <a:rPr lang="en-US" dirty="0"/>
              <a:t> is a standard .NET class library for accessing databases, processing data and XML</a:t>
            </a:r>
          </a:p>
          <a:p>
            <a:pPr lvl="1">
              <a:lnSpc>
                <a:spcPts val="3600"/>
              </a:lnSpc>
            </a:pPr>
            <a:r>
              <a:rPr lang="en-US" dirty="0"/>
              <a:t>A program model for working with data in .NET</a:t>
            </a:r>
            <a:endParaRPr lang="bg-BG" dirty="0"/>
          </a:p>
          <a:p>
            <a:pPr lvl="1">
              <a:lnSpc>
                <a:spcPts val="3600"/>
              </a:lnSpc>
            </a:pPr>
            <a:r>
              <a:rPr lang="en-US" dirty="0"/>
              <a:t>Supports connected, disconnected and ORM data access models</a:t>
            </a:r>
          </a:p>
          <a:p>
            <a:pPr lvl="1">
              <a:lnSpc>
                <a:spcPts val="3600"/>
              </a:lnSpc>
            </a:pPr>
            <a:r>
              <a:rPr lang="en-US" dirty="0"/>
              <a:t>Excellent integration </a:t>
            </a:r>
            <a:r>
              <a:rPr lang="en-US"/>
              <a:t>with </a:t>
            </a:r>
            <a:r>
              <a:rPr lang="en-US">
                <a:solidFill>
                  <a:srgbClr val="F3BE60"/>
                </a:solidFill>
              </a:rPr>
              <a:t>LINQ</a:t>
            </a:r>
            <a:endParaRPr lang="en-US" dirty="0"/>
          </a:p>
          <a:p>
            <a:pPr lvl="1">
              <a:lnSpc>
                <a:spcPts val="3600"/>
              </a:lnSpc>
            </a:pPr>
            <a:r>
              <a:rPr lang="en-US" dirty="0"/>
              <a:t>Allows executing SQL in RDBMS systems</a:t>
            </a:r>
          </a:p>
          <a:p>
            <a:pPr lvl="2">
              <a:lnSpc>
                <a:spcPts val="3600"/>
              </a:lnSpc>
            </a:pPr>
            <a:r>
              <a:rPr lang="en-US" dirty="0"/>
              <a:t>DB </a:t>
            </a:r>
            <a:r>
              <a:rPr lang="en-US" dirty="0">
                <a:solidFill>
                  <a:srgbClr val="F3BE60"/>
                </a:solidFill>
              </a:rPr>
              <a:t>connections</a:t>
            </a:r>
            <a:r>
              <a:rPr lang="en-US" dirty="0"/>
              <a:t>, data </a:t>
            </a:r>
            <a:r>
              <a:rPr lang="en-US" dirty="0">
                <a:solidFill>
                  <a:srgbClr val="F3BE60"/>
                </a:solidFill>
              </a:rPr>
              <a:t>readers</a:t>
            </a:r>
            <a:r>
              <a:rPr lang="en-US" dirty="0"/>
              <a:t>, DB </a:t>
            </a:r>
            <a:r>
              <a:rPr lang="en-US" dirty="0">
                <a:solidFill>
                  <a:srgbClr val="F3BE60"/>
                </a:solidFill>
              </a:rPr>
              <a:t>commands</a:t>
            </a:r>
          </a:p>
          <a:p>
            <a:pPr lvl="1">
              <a:lnSpc>
                <a:spcPts val="3600"/>
              </a:lnSpc>
            </a:pPr>
            <a:r>
              <a:rPr lang="en-US" dirty="0"/>
              <a:t>Allows accessing data in the ORM approach</a:t>
            </a:r>
          </a:p>
          <a:p>
            <a:pPr lvl="2">
              <a:lnSpc>
                <a:spcPts val="3600"/>
              </a:lnSpc>
            </a:pPr>
            <a:r>
              <a:rPr lang="en-US" dirty="0"/>
              <a:t>LINQ-to-SQL and </a:t>
            </a:r>
            <a:r>
              <a:rPr lang="en-US" dirty="0">
                <a:solidFill>
                  <a:srgbClr val="F3BE60"/>
                </a:solidFill>
              </a:rPr>
              <a:t>ADO.NET Entity Framework</a:t>
            </a:r>
            <a:endParaRPr lang="bg-BG" dirty="0">
              <a:solidFill>
                <a:srgbClr val="F3BE6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</a:t>
            </a:r>
            <a:r>
              <a:rPr lang="bg-BG" dirty="0"/>
              <a:t> </a:t>
            </a:r>
            <a:r>
              <a:rPr lang="en-US" dirty="0"/>
              <a:t>ADO.NET</a:t>
            </a:r>
            <a:r>
              <a:rPr lang="bg-BG" dirty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77628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ct val="20000"/>
              </a:spcBef>
            </a:pPr>
            <a:r>
              <a:rPr lang="bg-BG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Data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Providers</a:t>
            </a:r>
            <a:r>
              <a:rPr lang="en-US" dirty="0"/>
              <a:t> are collections of classes that provide access to various databases</a:t>
            </a:r>
            <a:endParaRPr lang="bg-BG" dirty="0"/>
          </a:p>
          <a:p>
            <a:pPr lvl="1">
              <a:lnSpc>
                <a:spcPct val="100000"/>
              </a:lnSpc>
              <a:spcBef>
                <a:spcPct val="20000"/>
              </a:spcBef>
            </a:pPr>
            <a:r>
              <a:rPr lang="en-US" dirty="0"/>
              <a:t>For different </a:t>
            </a:r>
            <a:r>
              <a:rPr lang="bg-BG" dirty="0"/>
              <a:t>RDBMS </a:t>
            </a:r>
            <a:r>
              <a:rPr lang="en-US" dirty="0"/>
              <a:t>systems different</a:t>
            </a:r>
            <a:r>
              <a:rPr lang="bg-BG" dirty="0"/>
              <a:t> Data Provider</a:t>
            </a:r>
            <a:r>
              <a:rPr lang="en-US" dirty="0"/>
              <a:t>s are available</a:t>
            </a:r>
            <a:endParaRPr lang="bg-BG" dirty="0"/>
          </a:p>
          <a:p>
            <a:pPr lvl="2">
              <a:lnSpc>
                <a:spcPct val="100000"/>
              </a:lnSpc>
              <a:spcBef>
                <a:spcPct val="20000"/>
              </a:spcBef>
            </a:pPr>
            <a:r>
              <a:rPr lang="en-US" sz="2600" dirty="0"/>
              <a:t>Each provider uses vendor-specific protocols to talk to the database server</a:t>
            </a:r>
            <a:endParaRPr lang="bg-BG" sz="2600" dirty="0"/>
          </a:p>
          <a:p>
            <a:pPr lvl="1">
              <a:lnSpc>
                <a:spcPct val="100000"/>
              </a:lnSpc>
              <a:spcBef>
                <a:spcPct val="20000"/>
              </a:spcBef>
            </a:pPr>
            <a:r>
              <a:rPr lang="en-US" dirty="0"/>
              <a:t>Several</a:t>
            </a:r>
            <a:r>
              <a:rPr lang="bg-BG" dirty="0"/>
              <a:t> </a:t>
            </a:r>
            <a:r>
              <a:rPr lang="en-US" dirty="0"/>
              <a:t>common objects are defined</a:t>
            </a:r>
            <a:r>
              <a:rPr lang="bg-BG" dirty="0"/>
              <a:t>:</a:t>
            </a:r>
          </a:p>
          <a:p>
            <a:pPr lvl="2">
              <a:lnSpc>
                <a:spcPct val="100000"/>
              </a:lnSpc>
              <a:spcBef>
                <a:spcPct val="20000"/>
              </a:spcBef>
            </a:pPr>
            <a:r>
              <a:rPr lang="bg-BG" sz="2400" dirty="0">
                <a:solidFill>
                  <a:srgbClr val="F3BE60"/>
                </a:solidFill>
                <a:latin typeface="Consolas" pitchFamily="49" charset="0"/>
                <a:cs typeface="Consolas" pitchFamily="49" charset="0"/>
              </a:rPr>
              <a:t>Connection</a:t>
            </a:r>
            <a:r>
              <a:rPr lang="bg-BG" sz="2400" dirty="0"/>
              <a:t> – </a:t>
            </a:r>
            <a:r>
              <a:rPr lang="en-US" sz="2400" dirty="0"/>
              <a:t>to connect to the database</a:t>
            </a:r>
            <a:endParaRPr lang="bg-BG" sz="2400" dirty="0"/>
          </a:p>
          <a:p>
            <a:pPr lvl="2">
              <a:lnSpc>
                <a:spcPct val="100000"/>
              </a:lnSpc>
              <a:spcBef>
                <a:spcPct val="20000"/>
              </a:spcBef>
            </a:pPr>
            <a:r>
              <a:rPr lang="bg-BG" sz="2400" dirty="0">
                <a:solidFill>
                  <a:srgbClr val="F3BE60"/>
                </a:solidFill>
                <a:latin typeface="Consolas" pitchFamily="49" charset="0"/>
                <a:cs typeface="Consolas" pitchFamily="49" charset="0"/>
              </a:rPr>
              <a:t>Command</a:t>
            </a:r>
            <a:r>
              <a:rPr lang="bg-BG" sz="2400" dirty="0"/>
              <a:t> – </a:t>
            </a:r>
            <a:r>
              <a:rPr lang="en-US" sz="2400" dirty="0"/>
              <a:t>to run an</a:t>
            </a:r>
            <a:r>
              <a:rPr lang="bg-BG" sz="2400" dirty="0"/>
              <a:t> SQL</a:t>
            </a:r>
            <a:r>
              <a:rPr lang="en-US" sz="2400" dirty="0"/>
              <a:t> command</a:t>
            </a:r>
            <a:endParaRPr lang="bg-BG" sz="2400" dirty="0"/>
          </a:p>
          <a:p>
            <a:pPr lvl="2">
              <a:lnSpc>
                <a:spcPct val="100000"/>
              </a:lnSpc>
              <a:spcBef>
                <a:spcPct val="20000"/>
              </a:spcBef>
            </a:pPr>
            <a:r>
              <a:rPr lang="bg-BG" sz="2400" dirty="0">
                <a:solidFill>
                  <a:srgbClr val="F3BE60"/>
                </a:solidFill>
                <a:latin typeface="Consolas" pitchFamily="49" charset="0"/>
                <a:cs typeface="Consolas" pitchFamily="49" charset="0"/>
              </a:rPr>
              <a:t>DataReader</a:t>
            </a:r>
            <a:r>
              <a:rPr lang="bg-BG" sz="2400" dirty="0"/>
              <a:t> – </a:t>
            </a:r>
            <a:r>
              <a:rPr lang="en-US" sz="2400" dirty="0"/>
              <a:t>to retrieve data</a:t>
            </a:r>
            <a:endParaRPr lang="bg-BG" sz="2400" dirty="0"/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Data Providers In</a:t>
            </a:r>
            <a:r>
              <a:rPr lang="bg-BG" sz="3600" dirty="0"/>
              <a:t> </a:t>
            </a:r>
            <a:r>
              <a:rPr lang="en-US" sz="3600" dirty="0"/>
              <a:t>ADO.NET</a:t>
            </a:r>
            <a:endParaRPr lang="bg-BG" sz="3600" dirty="0"/>
          </a:p>
        </p:txBody>
      </p:sp>
    </p:spTree>
    <p:extLst>
      <p:ext uri="{BB962C8B-B14F-4D97-AF65-F5344CB8AC3E}">
        <p14:creationId xmlns:p14="http://schemas.microsoft.com/office/powerpoint/2010/main" val="427889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sz="3000" dirty="0"/>
              <a:t>Several standard </a:t>
            </a:r>
            <a:r>
              <a:rPr lang="bg-BG" sz="3000" dirty="0"/>
              <a:t>ADO.NET </a:t>
            </a:r>
            <a:r>
              <a:rPr lang="en-US" sz="3000" dirty="0"/>
              <a:t>Data Providers come as part of .NET Framework</a:t>
            </a:r>
            <a:endParaRPr lang="bg-BG" sz="3000" dirty="0"/>
          </a:p>
          <a:p>
            <a:pPr lvl="1">
              <a:lnSpc>
                <a:spcPct val="100000"/>
              </a:lnSpc>
            </a:pPr>
            <a:r>
              <a:rPr lang="bg-BG" sz="2400" noProof="1">
                <a:solidFill>
                  <a:srgbClr val="F3BE60"/>
                </a:solidFill>
                <a:latin typeface="Consolas" pitchFamily="49" charset="0"/>
                <a:cs typeface="Consolas" pitchFamily="49" charset="0"/>
              </a:rPr>
              <a:t>SqlClient</a:t>
            </a:r>
            <a:r>
              <a:rPr lang="bg-BG" sz="2400" dirty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 </a:t>
            </a:r>
            <a:r>
              <a:rPr lang="bg-BG" sz="2800" dirty="0"/>
              <a:t>–</a:t>
            </a:r>
            <a:r>
              <a:rPr lang="en-US" sz="2800" dirty="0"/>
              <a:t> accessing</a:t>
            </a:r>
            <a:r>
              <a:rPr lang="bg-BG" sz="2800" dirty="0"/>
              <a:t> SQL Server</a:t>
            </a:r>
          </a:p>
          <a:p>
            <a:pPr lvl="1">
              <a:lnSpc>
                <a:spcPct val="100000"/>
              </a:lnSpc>
            </a:pPr>
            <a:r>
              <a:rPr lang="bg-BG" sz="24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OleDB</a:t>
            </a:r>
            <a:r>
              <a:rPr lang="bg-BG" sz="2800" dirty="0"/>
              <a:t> – </a:t>
            </a:r>
            <a:r>
              <a:rPr lang="en-US" sz="2800" dirty="0"/>
              <a:t>accessing standard</a:t>
            </a:r>
            <a:r>
              <a:rPr lang="bg-BG" sz="2800" dirty="0"/>
              <a:t> </a:t>
            </a:r>
            <a:r>
              <a:rPr lang="en-US" sz="2800" dirty="0"/>
              <a:t>OLE DB data sources</a:t>
            </a:r>
            <a:endParaRPr lang="bg-BG" sz="2800" dirty="0"/>
          </a:p>
          <a:p>
            <a:pPr lvl="1">
              <a:lnSpc>
                <a:spcPct val="100000"/>
              </a:lnSpc>
            </a:pPr>
            <a:r>
              <a:rPr lang="bg-BG" sz="24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Odbc</a:t>
            </a:r>
            <a:r>
              <a:rPr lang="bg-BG" sz="2400" dirty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 </a:t>
            </a:r>
            <a:r>
              <a:rPr lang="bg-BG" sz="2800" dirty="0"/>
              <a:t>– </a:t>
            </a:r>
            <a:r>
              <a:rPr lang="en-US" sz="2800" dirty="0"/>
              <a:t>accessing standard</a:t>
            </a:r>
            <a:r>
              <a:rPr lang="bg-BG" sz="2800" dirty="0"/>
              <a:t> ODBC</a:t>
            </a:r>
            <a:r>
              <a:rPr lang="en-US" sz="2800" dirty="0"/>
              <a:t> data sources</a:t>
            </a:r>
            <a:endParaRPr lang="bg-BG" sz="2800" dirty="0"/>
          </a:p>
          <a:p>
            <a:pPr lvl="1">
              <a:lnSpc>
                <a:spcPct val="100000"/>
              </a:lnSpc>
            </a:pPr>
            <a:r>
              <a:rPr lang="bg-BG" sz="24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Oracle</a:t>
            </a:r>
            <a:r>
              <a:rPr lang="bg-BG" sz="2800" dirty="0"/>
              <a:t> – </a:t>
            </a:r>
            <a:r>
              <a:rPr lang="en-US" sz="2800" dirty="0"/>
              <a:t>accessing</a:t>
            </a:r>
            <a:r>
              <a:rPr lang="bg-BG" sz="2800" dirty="0"/>
              <a:t> Oracle</a:t>
            </a:r>
            <a:r>
              <a:rPr lang="en-US" sz="2800" dirty="0"/>
              <a:t> database</a:t>
            </a:r>
            <a:endParaRPr lang="bg-BG" sz="2800" dirty="0"/>
          </a:p>
          <a:p>
            <a:pPr>
              <a:lnSpc>
                <a:spcPct val="100000"/>
              </a:lnSpc>
            </a:pPr>
            <a:r>
              <a:rPr lang="en-US" sz="3000" dirty="0"/>
              <a:t>Third party </a:t>
            </a:r>
            <a:r>
              <a:rPr lang="bg-BG" sz="3000" dirty="0"/>
              <a:t>Data Provider</a:t>
            </a:r>
            <a:r>
              <a:rPr lang="en-US" sz="3000" dirty="0"/>
              <a:t>s are available for</a:t>
            </a:r>
            <a:r>
              <a:rPr lang="bg-BG" sz="3000" dirty="0"/>
              <a:t>:</a:t>
            </a:r>
          </a:p>
          <a:p>
            <a:pPr lvl="1">
              <a:lnSpc>
                <a:spcPct val="100000"/>
              </a:lnSpc>
            </a:pPr>
            <a:r>
              <a:rPr lang="bg-BG" sz="2800" dirty="0"/>
              <a:t>MySQL</a:t>
            </a:r>
            <a:r>
              <a:rPr lang="en-US" sz="2800" dirty="0"/>
              <a:t>, </a:t>
            </a:r>
            <a:r>
              <a:rPr lang="bg-BG" sz="2800" dirty="0"/>
              <a:t>PostgreSQL</a:t>
            </a:r>
            <a:r>
              <a:rPr lang="en-US" sz="2800" dirty="0"/>
              <a:t>, Interbase</a:t>
            </a:r>
            <a:r>
              <a:rPr lang="bg-BG" sz="2800" dirty="0"/>
              <a:t>, </a:t>
            </a:r>
            <a:r>
              <a:rPr lang="en-US" sz="2800" dirty="0"/>
              <a:t>DB</a:t>
            </a:r>
            <a:r>
              <a:rPr lang="en-US" sz="2800" dirty="0">
                <a:latin typeface="Consolas" pitchFamily="49" charset="0"/>
                <a:cs typeface="Consolas" pitchFamily="49" charset="0"/>
              </a:rPr>
              <a:t>2</a:t>
            </a:r>
            <a:r>
              <a:rPr lang="en-US" sz="2800" dirty="0"/>
              <a:t>, SQLite</a:t>
            </a:r>
          </a:p>
          <a:p>
            <a:pPr lvl="1">
              <a:lnSpc>
                <a:spcPct val="100000"/>
              </a:lnSpc>
            </a:pPr>
            <a:r>
              <a:rPr lang="en-US" sz="2800" dirty="0"/>
              <a:t>Other RDBMS systems and data sources</a:t>
            </a:r>
          </a:p>
          <a:p>
            <a:pPr lvl="2">
              <a:lnSpc>
                <a:spcPct val="100000"/>
              </a:lnSpc>
            </a:pPr>
            <a:r>
              <a:rPr lang="en-US" sz="2600" dirty="0"/>
              <a:t>SQL Azure, Salesforce CRM, Amazon SimpleDB, …</a:t>
            </a:r>
            <a:endParaRPr lang="bg-BG" sz="26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Providers in</a:t>
            </a:r>
            <a:r>
              <a:rPr lang="bg-BG" dirty="0"/>
              <a:t> </a:t>
            </a:r>
            <a:r>
              <a:rPr lang="en-US" dirty="0"/>
              <a:t>ADO.NET (2)</a:t>
            </a:r>
          </a:p>
        </p:txBody>
      </p:sp>
    </p:spTree>
    <p:extLst>
      <p:ext uri="{BB962C8B-B14F-4D97-AF65-F5344CB8AC3E}">
        <p14:creationId xmlns:p14="http://schemas.microsoft.com/office/powerpoint/2010/main" val="12863192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Retrieving data in connected model</a:t>
            </a:r>
            <a:endParaRPr lang="bg-BG" dirty="0"/>
          </a:p>
          <a:p>
            <a:pPr marL="871538" lvl="1" indent="-51435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Open a connection</a:t>
            </a:r>
            <a:r>
              <a:rPr lang="bg-BG" dirty="0"/>
              <a:t> (</a:t>
            </a:r>
            <a:r>
              <a:rPr lang="bg-BG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SqlConnection</a:t>
            </a:r>
            <a:r>
              <a:rPr lang="bg-BG" dirty="0"/>
              <a:t>)</a:t>
            </a:r>
          </a:p>
          <a:p>
            <a:pPr marL="871538" lvl="1" indent="-51435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Execute command (</a:t>
            </a:r>
            <a:r>
              <a:rPr lang="bg-BG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SqlCommand</a:t>
            </a:r>
            <a:r>
              <a:rPr lang="bg-BG" dirty="0"/>
              <a:t>)</a:t>
            </a:r>
          </a:p>
          <a:p>
            <a:pPr marL="871538" lvl="1" indent="-51435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Process the result set of the query by</a:t>
            </a:r>
            <a:br>
              <a:rPr lang="en-US" dirty="0"/>
            </a:br>
            <a:r>
              <a:rPr lang="en-US" dirty="0"/>
              <a:t>using a reader</a:t>
            </a:r>
            <a:r>
              <a:rPr lang="bg-BG" dirty="0"/>
              <a:t> (</a:t>
            </a:r>
            <a:r>
              <a:rPr lang="bg-BG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SqlDataReader</a:t>
            </a:r>
            <a:r>
              <a:rPr lang="bg-BG" dirty="0"/>
              <a:t>)</a:t>
            </a:r>
          </a:p>
          <a:p>
            <a:pPr marL="871538" lvl="1" indent="-51435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Close the reader</a:t>
            </a:r>
            <a:endParaRPr lang="bg-BG" dirty="0"/>
          </a:p>
          <a:p>
            <a:pPr marL="871538" lvl="1" indent="-51435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Close the connection</a:t>
            </a:r>
            <a:endParaRPr lang="bg-B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SqlClient and </a:t>
            </a:r>
            <a:r>
              <a:rPr lang="bg-BG" dirty="0"/>
              <a:t>ADO.NET</a:t>
            </a:r>
            <a:r>
              <a:rPr lang="en-US" dirty="0"/>
              <a:t> Connected Model</a:t>
            </a:r>
          </a:p>
        </p:txBody>
      </p:sp>
      <p:sp>
        <p:nvSpPr>
          <p:cNvPr id="6" name="AutoShape 5"/>
          <p:cNvSpPr>
            <a:spLocks noChangeArrowheads="1"/>
          </p:cNvSpPr>
          <p:nvPr/>
        </p:nvSpPr>
        <p:spPr bwMode="auto">
          <a:xfrm>
            <a:off x="9447212" y="3777623"/>
            <a:ext cx="2362200" cy="503237"/>
          </a:xfrm>
          <a:prstGeom prst="roundRect">
            <a:avLst>
              <a:gd name="adj" fmla="val 16667"/>
            </a:avLst>
          </a:prstGeom>
          <a:solidFill>
            <a:schemeClr val="accent5">
              <a:lumMod val="60000"/>
              <a:lumOff val="40000"/>
              <a:alpha val="25000"/>
            </a:schemeClr>
          </a:solidFill>
          <a:ln w="9525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bg-BG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SqlConnection</a:t>
            </a:r>
          </a:p>
        </p:txBody>
      </p:sp>
      <p:sp>
        <p:nvSpPr>
          <p:cNvPr id="7" name="AutoShape 6"/>
          <p:cNvSpPr>
            <a:spLocks noChangeArrowheads="1"/>
          </p:cNvSpPr>
          <p:nvPr/>
        </p:nvSpPr>
        <p:spPr bwMode="auto">
          <a:xfrm>
            <a:off x="9752012" y="2699709"/>
            <a:ext cx="2057400" cy="503238"/>
          </a:xfrm>
          <a:prstGeom prst="roundRect">
            <a:avLst>
              <a:gd name="adj" fmla="val 16667"/>
            </a:avLst>
          </a:prstGeom>
          <a:solidFill>
            <a:schemeClr val="accent5">
              <a:lumMod val="60000"/>
              <a:lumOff val="40000"/>
              <a:alpha val="25000"/>
            </a:schemeClr>
          </a:solidFill>
          <a:ln w="9525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bg-BG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SqlCommand</a:t>
            </a:r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9447212" y="1643064"/>
            <a:ext cx="2362200" cy="503237"/>
          </a:xfrm>
          <a:prstGeom prst="roundRect">
            <a:avLst>
              <a:gd name="adj" fmla="val 16667"/>
            </a:avLst>
          </a:prstGeom>
          <a:solidFill>
            <a:schemeClr val="accent5">
              <a:lumMod val="60000"/>
              <a:lumOff val="40000"/>
              <a:alpha val="25000"/>
            </a:schemeClr>
          </a:solidFill>
          <a:ln w="9525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bg-BG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SqlDataReader</a:t>
            </a:r>
          </a:p>
        </p:txBody>
      </p:sp>
      <p:sp>
        <p:nvSpPr>
          <p:cNvPr id="9" name="Line 8"/>
          <p:cNvSpPr>
            <a:spLocks noChangeShapeType="1"/>
          </p:cNvSpPr>
          <p:nvPr/>
        </p:nvSpPr>
        <p:spPr bwMode="auto">
          <a:xfrm flipV="1">
            <a:off x="10655299" y="4328484"/>
            <a:ext cx="0" cy="457200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 type="triangle" w="med" len="med"/>
            <a:tailEnd type="triangle" w="med" len="med"/>
          </a:ln>
          <a:effectLst>
            <a:outerShdw blurRad="63500" sx="120000" sy="120000" algn="ctr" rotWithShape="0">
              <a:prstClr val="black">
                <a:alpha val="70000"/>
              </a:prstClr>
            </a:outerShdw>
          </a:effectLst>
        </p:spPr>
        <p:txBody>
          <a:bodyPr wrap="none" anchor="ctr"/>
          <a:lstStyle/>
          <a:p>
            <a:endParaRPr lang="bg-BG" b="1"/>
          </a:p>
        </p:txBody>
      </p:sp>
      <p:sp>
        <p:nvSpPr>
          <p:cNvPr id="10" name="Line 9"/>
          <p:cNvSpPr>
            <a:spLocks noChangeShapeType="1"/>
          </p:cNvSpPr>
          <p:nvPr/>
        </p:nvSpPr>
        <p:spPr bwMode="auto">
          <a:xfrm flipV="1">
            <a:off x="10642599" y="3261684"/>
            <a:ext cx="0" cy="457200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 type="triangle" w="med" len="med"/>
            <a:tailEnd type="triangle" w="med" len="med"/>
          </a:ln>
          <a:effectLst>
            <a:outerShdw blurRad="63500" sx="120000" sy="120000" algn="ctr" rotWithShape="0">
              <a:prstClr val="black">
                <a:alpha val="70000"/>
              </a:prstClr>
            </a:outerShdw>
          </a:effectLst>
        </p:spPr>
        <p:txBody>
          <a:bodyPr wrap="none" anchor="ctr"/>
          <a:lstStyle/>
          <a:p>
            <a:endParaRPr lang="bg-BG" b="1"/>
          </a:p>
        </p:txBody>
      </p:sp>
      <p:sp>
        <p:nvSpPr>
          <p:cNvPr id="11" name="Line 10"/>
          <p:cNvSpPr>
            <a:spLocks noChangeShapeType="1"/>
          </p:cNvSpPr>
          <p:nvPr/>
        </p:nvSpPr>
        <p:spPr bwMode="auto">
          <a:xfrm flipV="1">
            <a:off x="10629899" y="2190750"/>
            <a:ext cx="0" cy="457200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 type="triangle" w="med" len="med"/>
            <a:tailEnd type="triangle" w="med" len="med"/>
          </a:ln>
          <a:effectLst>
            <a:outerShdw blurRad="63500" sx="120000" sy="120000" algn="ctr" rotWithShape="0">
              <a:prstClr val="black">
                <a:alpha val="70000"/>
              </a:prstClr>
            </a:outerShdw>
          </a:effectLst>
        </p:spPr>
        <p:txBody>
          <a:bodyPr wrap="none" anchor="ctr"/>
          <a:lstStyle/>
          <a:p>
            <a:endParaRPr lang="bg-BG" b="1"/>
          </a:p>
        </p:txBody>
      </p:sp>
      <p:pic>
        <p:nvPicPr>
          <p:cNvPr id="12" name="Picture 2" descr="http://dryicons.com/images/icon_sets/aesthetica/png/128x128/databas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4800600"/>
            <a:ext cx="1676400" cy="1295400"/>
          </a:xfrm>
          <a:prstGeom prst="rect">
            <a:avLst/>
          </a:prstGeom>
          <a:noFill/>
        </p:spPr>
      </p:pic>
      <p:sp>
        <p:nvSpPr>
          <p:cNvPr id="13" name="Text Box 9"/>
          <p:cNvSpPr txBox="1">
            <a:spLocks noChangeArrowheads="1"/>
          </p:cNvSpPr>
          <p:nvPr/>
        </p:nvSpPr>
        <p:spPr bwMode="auto">
          <a:xfrm>
            <a:off x="9971487" y="6204668"/>
            <a:ext cx="1381019" cy="4247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>
              <a:lnSpc>
                <a:spcPct val="90000"/>
              </a:lnSpc>
            </a:pPr>
            <a:r>
              <a:rPr lang="en-US" b="1" dirty="0"/>
              <a:t>Database</a:t>
            </a:r>
            <a:endParaRPr lang="bg-BG" b="1" dirty="0"/>
          </a:p>
        </p:txBody>
      </p:sp>
      <p:sp>
        <p:nvSpPr>
          <p:cNvPr id="14" name="AutoShape 6"/>
          <p:cNvSpPr>
            <a:spLocks noChangeArrowheads="1"/>
          </p:cNvSpPr>
          <p:nvPr/>
        </p:nvSpPr>
        <p:spPr bwMode="auto">
          <a:xfrm>
            <a:off x="7629524" y="2264734"/>
            <a:ext cx="1970088" cy="411162"/>
          </a:xfrm>
          <a:prstGeom prst="roundRect">
            <a:avLst>
              <a:gd name="adj" fmla="val 16667"/>
            </a:avLst>
          </a:prstGeom>
          <a:solidFill>
            <a:schemeClr val="accent5">
              <a:lumMod val="60000"/>
              <a:lumOff val="40000"/>
              <a:alpha val="25000"/>
            </a:schemeClr>
          </a:solidFill>
          <a:ln w="9525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SqlParameter</a:t>
            </a:r>
          </a:p>
        </p:txBody>
      </p:sp>
      <p:sp>
        <p:nvSpPr>
          <p:cNvPr id="15" name="AutoShape 6"/>
          <p:cNvSpPr>
            <a:spLocks noChangeArrowheads="1"/>
          </p:cNvSpPr>
          <p:nvPr/>
        </p:nvSpPr>
        <p:spPr bwMode="auto">
          <a:xfrm>
            <a:off x="7618412" y="3225172"/>
            <a:ext cx="1970088" cy="411162"/>
          </a:xfrm>
          <a:prstGeom prst="roundRect">
            <a:avLst>
              <a:gd name="adj" fmla="val 16667"/>
            </a:avLst>
          </a:prstGeom>
          <a:solidFill>
            <a:schemeClr val="accent5">
              <a:lumMod val="60000"/>
              <a:lumOff val="40000"/>
              <a:alpha val="25000"/>
            </a:schemeClr>
          </a:solidFill>
          <a:ln w="9525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SqlParameter</a:t>
            </a:r>
          </a:p>
        </p:txBody>
      </p:sp>
      <p:sp>
        <p:nvSpPr>
          <p:cNvPr id="16" name="AutoShape 6"/>
          <p:cNvSpPr>
            <a:spLocks noChangeArrowheads="1"/>
          </p:cNvSpPr>
          <p:nvPr/>
        </p:nvSpPr>
        <p:spPr bwMode="auto">
          <a:xfrm>
            <a:off x="7466012" y="2743200"/>
            <a:ext cx="1970088" cy="411162"/>
          </a:xfrm>
          <a:prstGeom prst="roundRect">
            <a:avLst>
              <a:gd name="adj" fmla="val 16667"/>
            </a:avLst>
          </a:prstGeom>
          <a:solidFill>
            <a:schemeClr val="accent5">
              <a:lumMod val="60000"/>
              <a:lumOff val="40000"/>
              <a:alpha val="25000"/>
            </a:schemeClr>
          </a:solidFill>
          <a:ln w="9525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SqlParameter</a:t>
            </a:r>
          </a:p>
        </p:txBody>
      </p:sp>
      <p:sp>
        <p:nvSpPr>
          <p:cNvPr id="17" name="Line 9"/>
          <p:cNvSpPr>
            <a:spLocks noChangeShapeType="1"/>
          </p:cNvSpPr>
          <p:nvPr/>
        </p:nvSpPr>
        <p:spPr bwMode="auto">
          <a:xfrm flipH="1" flipV="1">
            <a:off x="9523412" y="2493334"/>
            <a:ext cx="304800" cy="304800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 type="triangle" w="med" len="med"/>
            <a:tailEnd type="none" w="med" len="med"/>
          </a:ln>
          <a:effectLst>
            <a:outerShdw blurRad="63500" sx="120000" sy="120000" algn="ctr" rotWithShape="0">
              <a:prstClr val="black">
                <a:alpha val="70000"/>
              </a:prstClr>
            </a:outerShdw>
          </a:effectLst>
        </p:spPr>
        <p:txBody>
          <a:bodyPr wrap="none" anchor="ctr"/>
          <a:lstStyle/>
          <a:p>
            <a:endParaRPr lang="bg-BG" b="1"/>
          </a:p>
        </p:txBody>
      </p:sp>
      <p:sp>
        <p:nvSpPr>
          <p:cNvPr id="18" name="Line 9"/>
          <p:cNvSpPr>
            <a:spLocks noChangeShapeType="1"/>
          </p:cNvSpPr>
          <p:nvPr/>
        </p:nvSpPr>
        <p:spPr bwMode="auto">
          <a:xfrm flipH="1" flipV="1">
            <a:off x="9371012" y="2950534"/>
            <a:ext cx="457200" cy="0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 type="triangle" w="med" len="med"/>
            <a:tailEnd type="none" w="med" len="med"/>
          </a:ln>
          <a:effectLst>
            <a:outerShdw blurRad="63500" sx="120000" sy="120000" algn="ctr" rotWithShape="0">
              <a:prstClr val="black">
                <a:alpha val="70000"/>
              </a:prstClr>
            </a:outerShdw>
          </a:effectLst>
        </p:spPr>
        <p:txBody>
          <a:bodyPr wrap="none" anchor="ctr"/>
          <a:lstStyle/>
          <a:p>
            <a:endParaRPr lang="bg-BG" b="1"/>
          </a:p>
        </p:txBody>
      </p:sp>
      <p:sp>
        <p:nvSpPr>
          <p:cNvPr id="19" name="Line 9"/>
          <p:cNvSpPr>
            <a:spLocks noChangeShapeType="1"/>
          </p:cNvSpPr>
          <p:nvPr/>
        </p:nvSpPr>
        <p:spPr bwMode="auto">
          <a:xfrm flipH="1">
            <a:off x="9523412" y="3102934"/>
            <a:ext cx="304800" cy="228600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 type="triangle" w="med" len="med"/>
            <a:tailEnd type="none" w="med" len="med"/>
          </a:ln>
          <a:effectLst>
            <a:outerShdw blurRad="63500" sx="120000" sy="120000" algn="ctr" rotWithShape="0">
              <a:prstClr val="black">
                <a:alpha val="70000"/>
              </a:prstClr>
            </a:outerShdw>
          </a:effectLst>
        </p:spPr>
        <p:txBody>
          <a:bodyPr wrap="none" anchor="ctr"/>
          <a:lstStyle/>
          <a:p>
            <a:endParaRPr lang="bg-BG" b="1"/>
          </a:p>
        </p:txBody>
      </p:sp>
    </p:spTree>
    <p:extLst>
      <p:ext uri="{BB962C8B-B14F-4D97-AF65-F5344CB8AC3E}">
        <p14:creationId xmlns:p14="http://schemas.microsoft.com/office/powerpoint/2010/main" val="13553274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sz="3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Disconnected model</a:t>
            </a:r>
            <a:r>
              <a:rPr lang="en-US" sz="3000" dirty="0"/>
              <a:t>: the data is cached in a </a:t>
            </a:r>
            <a:r>
              <a:rPr lang="bg-BG" sz="30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DataSet</a:t>
            </a:r>
            <a:endParaRPr lang="bg-BG" sz="3000" dirty="0"/>
          </a:p>
          <a:p>
            <a:pPr marL="871538" lvl="1" indent="-514350">
              <a:lnSpc>
                <a:spcPct val="100000"/>
              </a:lnSpc>
              <a:buFont typeface="+mj-lt"/>
              <a:buAutoNum type="arabicPeriod"/>
            </a:pPr>
            <a:r>
              <a:rPr lang="en-US" sz="2600" dirty="0"/>
              <a:t>Open a connection</a:t>
            </a:r>
            <a:r>
              <a:rPr lang="bg-BG" sz="2600" dirty="0"/>
              <a:t> (</a:t>
            </a:r>
            <a:r>
              <a:rPr lang="bg-BG" sz="26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SqlConnection</a:t>
            </a:r>
            <a:r>
              <a:rPr lang="bg-BG" sz="2600" dirty="0"/>
              <a:t>)</a:t>
            </a:r>
          </a:p>
          <a:p>
            <a:pPr marL="871538" lvl="1" indent="-514350">
              <a:lnSpc>
                <a:spcPct val="100000"/>
              </a:lnSpc>
              <a:buFont typeface="+mj-lt"/>
              <a:buAutoNum type="arabicPeriod"/>
            </a:pPr>
            <a:r>
              <a:rPr lang="en-US" sz="2600" dirty="0"/>
              <a:t>Fill a</a:t>
            </a:r>
            <a:r>
              <a:rPr lang="bg-BG" sz="2600" dirty="0"/>
              <a:t> </a:t>
            </a:r>
            <a:r>
              <a:rPr lang="bg-BG" sz="26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DataSet</a:t>
            </a:r>
            <a:r>
              <a:rPr lang="bg-BG" sz="2600" dirty="0"/>
              <a:t> </a:t>
            </a:r>
            <a:r>
              <a:rPr lang="en-US" sz="2600" dirty="0"/>
              <a:t>(using </a:t>
            </a:r>
            <a:r>
              <a:rPr lang="bg-BG" sz="26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SqlDataAdapter</a:t>
            </a:r>
            <a:r>
              <a:rPr lang="bg-BG" sz="2600" dirty="0">
                <a:latin typeface="Courier New" pitchFamily="49" charset="0"/>
              </a:rPr>
              <a:t>)</a:t>
            </a:r>
          </a:p>
          <a:p>
            <a:pPr marL="871538" lvl="1" indent="-514350">
              <a:lnSpc>
                <a:spcPct val="100000"/>
              </a:lnSpc>
              <a:buFont typeface="+mj-lt"/>
              <a:buAutoNum type="arabicPeriod"/>
            </a:pPr>
            <a:r>
              <a:rPr lang="en-US" sz="2600" dirty="0"/>
              <a:t>Close the connection</a:t>
            </a:r>
            <a:endParaRPr lang="bg-BG" sz="2600" dirty="0"/>
          </a:p>
          <a:p>
            <a:pPr marL="871538" lvl="1" indent="-514350">
              <a:lnSpc>
                <a:spcPct val="100000"/>
              </a:lnSpc>
              <a:buFont typeface="+mj-lt"/>
              <a:buAutoNum type="arabicPeriod"/>
            </a:pPr>
            <a:r>
              <a:rPr lang="en-US" sz="2600" dirty="0"/>
              <a:t>Modify the</a:t>
            </a:r>
            <a:r>
              <a:rPr lang="bg-BG" sz="2600" dirty="0"/>
              <a:t> </a:t>
            </a:r>
            <a:r>
              <a:rPr lang="bg-BG" sz="26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DataSet</a:t>
            </a:r>
            <a:endParaRPr lang="en-US" sz="2600" dirty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marL="871538" lvl="1" indent="-514350">
              <a:lnSpc>
                <a:spcPct val="100000"/>
              </a:lnSpc>
              <a:buFont typeface="+mj-lt"/>
              <a:buAutoNum type="arabicPeriod"/>
            </a:pPr>
            <a:r>
              <a:rPr lang="en-US" sz="2600" dirty="0"/>
              <a:t>Open a connection</a:t>
            </a:r>
            <a:endParaRPr lang="bg-BG" sz="2600" dirty="0"/>
          </a:p>
          <a:p>
            <a:pPr marL="871538" lvl="1" indent="-514350">
              <a:lnSpc>
                <a:spcPct val="100000"/>
              </a:lnSpc>
              <a:buFont typeface="+mj-lt"/>
              <a:buAutoNum type="arabicPeriod"/>
            </a:pPr>
            <a:r>
              <a:rPr lang="en-US" sz="2600" dirty="0"/>
              <a:t>Update changes into the DB</a:t>
            </a:r>
            <a:endParaRPr lang="bg-BG" sz="2600" dirty="0"/>
          </a:p>
          <a:p>
            <a:pPr marL="871538" lvl="1" indent="-514350">
              <a:lnSpc>
                <a:spcPct val="100000"/>
              </a:lnSpc>
              <a:buFont typeface="+mj-lt"/>
              <a:buAutoNum type="arabicPeriod"/>
            </a:pPr>
            <a:r>
              <a:rPr lang="en-US" sz="2600" dirty="0"/>
              <a:t>Close the connection</a:t>
            </a:r>
            <a:endParaRPr lang="bg-BG" sz="26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ADO.NET: Disconnected</a:t>
            </a:r>
            <a:r>
              <a:rPr lang="bg-BG" dirty="0"/>
              <a:t> </a:t>
            </a:r>
            <a:r>
              <a:rPr lang="en-US" dirty="0"/>
              <a:t>Model</a:t>
            </a:r>
          </a:p>
        </p:txBody>
      </p:sp>
      <p:sp>
        <p:nvSpPr>
          <p:cNvPr id="5" name="AutoShape 4"/>
          <p:cNvSpPr>
            <a:spLocks noChangeArrowheads="1"/>
          </p:cNvSpPr>
          <p:nvPr/>
        </p:nvSpPr>
        <p:spPr bwMode="auto">
          <a:xfrm>
            <a:off x="7748588" y="3451226"/>
            <a:ext cx="2460624" cy="503237"/>
          </a:xfrm>
          <a:prstGeom prst="roundRect">
            <a:avLst>
              <a:gd name="adj" fmla="val 16667"/>
            </a:avLst>
          </a:prstGeom>
          <a:solidFill>
            <a:schemeClr val="accent5">
              <a:lumMod val="60000"/>
              <a:lumOff val="40000"/>
              <a:alpha val="25000"/>
            </a:schemeClr>
          </a:solidFill>
          <a:ln w="9525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bg-BG" sz="2200" b="1" noProof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SqlConnection</a:t>
            </a:r>
          </a:p>
        </p:txBody>
      </p:sp>
      <p:sp>
        <p:nvSpPr>
          <p:cNvPr id="6" name="AutoShape 5"/>
          <p:cNvSpPr>
            <a:spLocks noChangeArrowheads="1"/>
          </p:cNvSpPr>
          <p:nvPr/>
        </p:nvSpPr>
        <p:spPr bwMode="auto">
          <a:xfrm>
            <a:off x="7737475" y="2373312"/>
            <a:ext cx="2460624" cy="503238"/>
          </a:xfrm>
          <a:prstGeom prst="roundRect">
            <a:avLst>
              <a:gd name="adj" fmla="val 16667"/>
            </a:avLst>
          </a:prstGeom>
          <a:solidFill>
            <a:schemeClr val="accent5">
              <a:lumMod val="60000"/>
              <a:lumOff val="40000"/>
              <a:alpha val="25000"/>
            </a:schemeClr>
          </a:solidFill>
          <a:ln w="9525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bg-BG" sz="2200" b="1" noProof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SqlDataAdapter</a:t>
            </a:r>
          </a:p>
        </p:txBody>
      </p:sp>
      <p:sp>
        <p:nvSpPr>
          <p:cNvPr id="7" name="AutoShape 6"/>
          <p:cNvSpPr>
            <a:spLocks noChangeArrowheads="1"/>
          </p:cNvSpPr>
          <p:nvPr/>
        </p:nvSpPr>
        <p:spPr bwMode="auto">
          <a:xfrm>
            <a:off x="7713663" y="1295401"/>
            <a:ext cx="2460624" cy="503237"/>
          </a:xfrm>
          <a:prstGeom prst="roundRect">
            <a:avLst>
              <a:gd name="adj" fmla="val 16667"/>
            </a:avLst>
          </a:prstGeom>
          <a:solidFill>
            <a:schemeClr val="accent5">
              <a:lumMod val="60000"/>
              <a:lumOff val="40000"/>
              <a:alpha val="25000"/>
            </a:schemeClr>
          </a:solidFill>
          <a:ln w="9525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bg-BG" sz="2200" b="1" noProof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DataSet</a:t>
            </a:r>
          </a:p>
        </p:txBody>
      </p:sp>
      <p:sp>
        <p:nvSpPr>
          <p:cNvPr id="8" name="Line 7"/>
          <p:cNvSpPr>
            <a:spLocks noChangeShapeType="1"/>
          </p:cNvSpPr>
          <p:nvPr/>
        </p:nvSpPr>
        <p:spPr bwMode="auto">
          <a:xfrm flipV="1">
            <a:off x="8988425" y="4002087"/>
            <a:ext cx="0" cy="457200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 type="triangle" w="med" len="med"/>
            <a:tailEnd type="triangle" w="med" len="med"/>
          </a:ln>
          <a:effectLst>
            <a:outerShdw blurRad="63500" sx="120000" sy="120000" algn="ctr" rotWithShape="0">
              <a:prstClr val="black">
                <a:alpha val="70000"/>
              </a:prstClr>
            </a:outerShdw>
          </a:effectLst>
        </p:spPr>
        <p:txBody>
          <a:bodyPr wrap="none" anchor="ctr"/>
          <a:lstStyle/>
          <a:p>
            <a:endParaRPr lang="bg-BG" b="1">
              <a:solidFill>
                <a:schemeClr val="tx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9" name="Line 8"/>
          <p:cNvSpPr>
            <a:spLocks noChangeShapeType="1"/>
          </p:cNvSpPr>
          <p:nvPr/>
        </p:nvSpPr>
        <p:spPr bwMode="auto">
          <a:xfrm flipV="1">
            <a:off x="8975725" y="2935287"/>
            <a:ext cx="0" cy="457200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 type="triangle" w="med" len="med"/>
            <a:tailEnd type="triangle" w="med" len="med"/>
          </a:ln>
          <a:effectLst>
            <a:outerShdw blurRad="63500" sx="120000" sy="120000" algn="ctr" rotWithShape="0">
              <a:prstClr val="black">
                <a:alpha val="70000"/>
              </a:prstClr>
            </a:outerShdw>
          </a:effectLst>
        </p:spPr>
        <p:txBody>
          <a:bodyPr wrap="none" anchor="ctr"/>
          <a:lstStyle/>
          <a:p>
            <a:endParaRPr lang="bg-BG" b="1">
              <a:solidFill>
                <a:schemeClr val="tx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0" name="Line 9"/>
          <p:cNvSpPr>
            <a:spLocks noChangeShapeType="1"/>
          </p:cNvSpPr>
          <p:nvPr/>
        </p:nvSpPr>
        <p:spPr bwMode="auto">
          <a:xfrm flipV="1">
            <a:off x="8963025" y="1843087"/>
            <a:ext cx="0" cy="457200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 type="triangle" w="med" len="med"/>
            <a:tailEnd type="triangle" w="med" len="med"/>
          </a:ln>
          <a:effectLst>
            <a:outerShdw blurRad="63500" sx="120000" sy="120000" algn="ctr" rotWithShape="0">
              <a:prstClr val="black">
                <a:alpha val="70000"/>
              </a:prstClr>
            </a:outerShdw>
          </a:effectLst>
        </p:spPr>
        <p:txBody>
          <a:bodyPr wrap="none" anchor="ctr"/>
          <a:lstStyle/>
          <a:p>
            <a:endParaRPr lang="bg-BG" b="1">
              <a:solidFill>
                <a:schemeClr val="tx1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12" name="Picture 2" descr="http://dryicons.com/images/icon_sets/aesthetica/png/128x128/databas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8786" y="4519612"/>
            <a:ext cx="1676400" cy="1295400"/>
          </a:xfrm>
          <a:prstGeom prst="rect">
            <a:avLst/>
          </a:prstGeom>
          <a:noFill/>
        </p:spPr>
      </p:pic>
      <p:sp>
        <p:nvSpPr>
          <p:cNvPr id="13" name="Text Box 9"/>
          <p:cNvSpPr txBox="1">
            <a:spLocks noChangeArrowheads="1"/>
          </p:cNvSpPr>
          <p:nvPr/>
        </p:nvSpPr>
        <p:spPr bwMode="auto">
          <a:xfrm>
            <a:off x="8292061" y="5899868"/>
            <a:ext cx="1381019" cy="4247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>
              <a:lnSpc>
                <a:spcPct val="90000"/>
              </a:lnSpc>
            </a:pPr>
            <a:r>
              <a: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Database</a:t>
            </a:r>
            <a:endParaRPr lang="bg-BG" b="1" dirty="0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AutoShape 7"/>
          <p:cNvSpPr>
            <a:spLocks noChangeArrowheads="1"/>
          </p:cNvSpPr>
          <p:nvPr/>
        </p:nvSpPr>
        <p:spPr bwMode="auto">
          <a:xfrm>
            <a:off x="4265612" y="4774406"/>
            <a:ext cx="3810000" cy="1702594"/>
          </a:xfrm>
          <a:prstGeom prst="wedgeRoundRectCallout">
            <a:avLst>
              <a:gd name="adj1" fmla="val 45970"/>
              <a:gd name="adj2" fmla="val -87236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lIns="36000" tIns="0" rIns="36000" bIns="0"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Warning:</a:t>
            </a:r>
          </a:p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DataSets / DataAdapters are legacy technology (not in use since .NET </a:t>
            </a:r>
            <a:r>
              <a:rPr lang="en-US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3.5</a:t>
            </a:r>
            <a:r>
              <a:rPr lang="en-US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69952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LINQ-to-SQL</a:t>
            </a:r>
            <a:r>
              <a:rPr lang="en-US" sz="3000" dirty="0"/>
              <a:t> is ORM framework for SQL Server</a:t>
            </a:r>
          </a:p>
          <a:p>
            <a:pPr marL="871538" lvl="1" indent="-514350">
              <a:lnSpc>
                <a:spcPct val="100000"/>
              </a:lnSpc>
              <a:buFont typeface="+mj-lt"/>
              <a:buAutoNum type="arabicPeriod"/>
            </a:pPr>
            <a:r>
              <a:rPr lang="en-US" sz="2600" dirty="0"/>
              <a:t>Create object models mapping the database</a:t>
            </a:r>
          </a:p>
          <a:p>
            <a:pPr marL="871538" lvl="1" indent="-514350">
              <a:lnSpc>
                <a:spcPct val="100000"/>
              </a:lnSpc>
              <a:buFont typeface="+mj-lt"/>
              <a:buAutoNum type="arabicPeriod"/>
            </a:pPr>
            <a:r>
              <a:rPr lang="en-US" sz="2600" dirty="0"/>
              <a:t>Open a data context</a:t>
            </a:r>
            <a:endParaRPr lang="bg-BG" sz="2600" dirty="0"/>
          </a:p>
          <a:p>
            <a:pPr marL="871538" lvl="1" indent="-514350">
              <a:lnSpc>
                <a:spcPct val="100000"/>
              </a:lnSpc>
              <a:buFont typeface="+mj-lt"/>
              <a:buAutoNum type="arabicPeriod"/>
            </a:pPr>
            <a:r>
              <a:rPr lang="en-US" sz="2600" dirty="0"/>
              <a:t>Retrieve data with LINQ / modify the tables in the data context</a:t>
            </a:r>
            <a:endParaRPr lang="en-US" sz="2600" dirty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marL="871538" lvl="1" indent="-514350">
              <a:lnSpc>
                <a:spcPct val="100000"/>
              </a:lnSpc>
              <a:buFont typeface="+mj-lt"/>
              <a:buAutoNum type="arabicPeriod"/>
            </a:pPr>
            <a:r>
              <a:rPr lang="en-US" sz="2600" dirty="0"/>
              <a:t>Persist the data context changes into the DB</a:t>
            </a:r>
            <a:endParaRPr lang="bg-BG" sz="2600" dirty="0"/>
          </a:p>
          <a:p>
            <a:pPr marL="871538" lvl="1" indent="-514350">
              <a:lnSpc>
                <a:spcPct val="100000"/>
              </a:lnSpc>
              <a:buFont typeface="+mj-lt"/>
              <a:buAutoNum type="arabicPeriod"/>
            </a:pPr>
            <a:r>
              <a:rPr lang="en-US" sz="2600" dirty="0"/>
              <a:t>Connection is auto-closed</a:t>
            </a:r>
            <a:endParaRPr lang="en-US" sz="3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ADO.NET: LINQ-to-SQL</a:t>
            </a:r>
          </a:p>
        </p:txBody>
      </p:sp>
      <p:sp>
        <p:nvSpPr>
          <p:cNvPr id="6" name="AutoShape 5"/>
          <p:cNvSpPr>
            <a:spLocks noChangeArrowheads="1"/>
          </p:cNvSpPr>
          <p:nvPr/>
        </p:nvSpPr>
        <p:spPr bwMode="auto">
          <a:xfrm>
            <a:off x="7389812" y="3570289"/>
            <a:ext cx="2362200" cy="503237"/>
          </a:xfrm>
          <a:prstGeom prst="roundRect">
            <a:avLst>
              <a:gd name="adj" fmla="val 16667"/>
            </a:avLst>
          </a:prstGeom>
          <a:solidFill>
            <a:schemeClr val="accent5">
              <a:lumMod val="60000"/>
              <a:lumOff val="40000"/>
              <a:alpha val="25000"/>
            </a:schemeClr>
          </a:solidFill>
          <a:ln w="9525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bg-BG" sz="22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SqlConnection</a:t>
            </a:r>
          </a:p>
        </p:txBody>
      </p:sp>
      <p:sp>
        <p:nvSpPr>
          <p:cNvPr id="7" name="AutoShape 6"/>
          <p:cNvSpPr>
            <a:spLocks noChangeArrowheads="1"/>
          </p:cNvSpPr>
          <p:nvPr/>
        </p:nvSpPr>
        <p:spPr bwMode="auto">
          <a:xfrm>
            <a:off x="7389812" y="2492375"/>
            <a:ext cx="2362200" cy="503238"/>
          </a:xfrm>
          <a:prstGeom prst="roundRect">
            <a:avLst>
              <a:gd name="adj" fmla="val 16667"/>
            </a:avLst>
          </a:prstGeom>
          <a:solidFill>
            <a:schemeClr val="accent5">
              <a:lumMod val="60000"/>
              <a:lumOff val="40000"/>
              <a:alpha val="25000"/>
            </a:schemeClr>
          </a:solidFill>
          <a:ln w="9525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200" b="1" noProof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DataContext</a:t>
            </a:r>
          </a:p>
        </p:txBody>
      </p:sp>
      <p:sp>
        <p:nvSpPr>
          <p:cNvPr id="9" name="Line 8"/>
          <p:cNvSpPr>
            <a:spLocks noChangeShapeType="1"/>
          </p:cNvSpPr>
          <p:nvPr/>
        </p:nvSpPr>
        <p:spPr bwMode="auto">
          <a:xfrm flipV="1">
            <a:off x="8597899" y="4121150"/>
            <a:ext cx="0" cy="457200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 type="triangle" w="med" len="med"/>
            <a:tailEnd type="triangle" w="med" len="med"/>
          </a:ln>
          <a:effectLst>
            <a:outerShdw blurRad="63500" sx="120000" sy="120000" algn="ctr" rotWithShape="0">
              <a:prstClr val="black">
                <a:alpha val="70000"/>
              </a:prstClr>
            </a:outerShdw>
          </a:effectLst>
        </p:spPr>
        <p:txBody>
          <a:bodyPr wrap="none" anchor="ctr"/>
          <a:lstStyle/>
          <a:p>
            <a:endParaRPr lang="bg-BG" b="1">
              <a:solidFill>
                <a:schemeClr val="tx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0" name="Line 9"/>
          <p:cNvSpPr>
            <a:spLocks noChangeShapeType="1"/>
          </p:cNvSpPr>
          <p:nvPr/>
        </p:nvSpPr>
        <p:spPr bwMode="auto">
          <a:xfrm flipV="1">
            <a:off x="8585199" y="3054350"/>
            <a:ext cx="0" cy="457200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 type="triangle" w="med" len="med"/>
            <a:tailEnd type="triangle" w="med" len="med"/>
          </a:ln>
          <a:effectLst>
            <a:outerShdw blurRad="63500" sx="120000" sy="120000" algn="ctr" rotWithShape="0">
              <a:prstClr val="black">
                <a:alpha val="70000"/>
              </a:prstClr>
            </a:outerShdw>
          </a:effectLst>
        </p:spPr>
        <p:txBody>
          <a:bodyPr wrap="none" anchor="ctr"/>
          <a:lstStyle/>
          <a:p>
            <a:endParaRPr lang="bg-BG" b="1">
              <a:solidFill>
                <a:schemeClr val="tx1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12" name="Picture 2" descr="http://dryicons.com/images/icon_sets/aesthetica/png/128x128/databas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0812" y="4593266"/>
            <a:ext cx="1676400" cy="1295400"/>
          </a:xfrm>
          <a:prstGeom prst="rect">
            <a:avLst/>
          </a:prstGeom>
          <a:noFill/>
        </p:spPr>
      </p:pic>
      <p:sp>
        <p:nvSpPr>
          <p:cNvPr id="13" name="Text Box 9"/>
          <p:cNvSpPr txBox="1">
            <a:spLocks noChangeArrowheads="1"/>
          </p:cNvSpPr>
          <p:nvPr/>
        </p:nvSpPr>
        <p:spPr bwMode="auto">
          <a:xfrm>
            <a:off x="7914087" y="5997334"/>
            <a:ext cx="1381019" cy="4247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>
              <a:lnSpc>
                <a:spcPct val="90000"/>
              </a:lnSpc>
            </a:pPr>
            <a:r>
              <a: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Database</a:t>
            </a:r>
            <a:endParaRPr lang="bg-BG" b="1" dirty="0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AutoShape 6"/>
          <p:cNvSpPr>
            <a:spLocks noChangeArrowheads="1"/>
          </p:cNvSpPr>
          <p:nvPr/>
        </p:nvSpPr>
        <p:spPr bwMode="auto">
          <a:xfrm>
            <a:off x="8990012" y="1752600"/>
            <a:ext cx="1077912" cy="411162"/>
          </a:xfrm>
          <a:prstGeom prst="roundRect">
            <a:avLst>
              <a:gd name="adj" fmla="val 16667"/>
            </a:avLst>
          </a:prstGeom>
          <a:solidFill>
            <a:schemeClr val="accent5">
              <a:lumMod val="60000"/>
              <a:lumOff val="40000"/>
              <a:alpha val="25000"/>
            </a:schemeClr>
          </a:solidFill>
          <a:ln w="9525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000" b="1" noProof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Table</a:t>
            </a:r>
          </a:p>
        </p:txBody>
      </p:sp>
      <p:sp>
        <p:nvSpPr>
          <p:cNvPr id="20" name="AutoShape 6"/>
          <p:cNvSpPr>
            <a:spLocks noChangeArrowheads="1"/>
          </p:cNvSpPr>
          <p:nvPr/>
        </p:nvSpPr>
        <p:spPr bwMode="auto">
          <a:xfrm>
            <a:off x="7085012" y="1752600"/>
            <a:ext cx="1077912" cy="411162"/>
          </a:xfrm>
          <a:prstGeom prst="roundRect">
            <a:avLst>
              <a:gd name="adj" fmla="val 16667"/>
            </a:avLst>
          </a:prstGeom>
          <a:solidFill>
            <a:schemeClr val="accent5">
              <a:lumMod val="60000"/>
              <a:lumOff val="40000"/>
              <a:alpha val="25000"/>
            </a:schemeClr>
          </a:solidFill>
          <a:ln w="9525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000" b="1" noProof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Table</a:t>
            </a:r>
          </a:p>
        </p:txBody>
      </p:sp>
      <p:sp>
        <p:nvSpPr>
          <p:cNvPr id="21" name="AutoShape 6"/>
          <p:cNvSpPr>
            <a:spLocks noChangeArrowheads="1"/>
          </p:cNvSpPr>
          <p:nvPr/>
        </p:nvSpPr>
        <p:spPr bwMode="auto">
          <a:xfrm>
            <a:off x="8075612" y="1219200"/>
            <a:ext cx="1077912" cy="411162"/>
          </a:xfrm>
          <a:prstGeom prst="roundRect">
            <a:avLst>
              <a:gd name="adj" fmla="val 16667"/>
            </a:avLst>
          </a:prstGeom>
          <a:solidFill>
            <a:schemeClr val="accent5">
              <a:lumMod val="60000"/>
              <a:lumOff val="40000"/>
              <a:alpha val="25000"/>
            </a:schemeClr>
          </a:solidFill>
          <a:ln w="9525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000" b="1" noProof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Table</a:t>
            </a:r>
          </a:p>
        </p:txBody>
      </p:sp>
      <p:sp>
        <p:nvSpPr>
          <p:cNvPr id="22" name="Line 9"/>
          <p:cNvSpPr>
            <a:spLocks noChangeShapeType="1"/>
          </p:cNvSpPr>
          <p:nvPr/>
        </p:nvSpPr>
        <p:spPr bwMode="auto">
          <a:xfrm flipH="1" flipV="1">
            <a:off x="7969286" y="2107020"/>
            <a:ext cx="182526" cy="428847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 type="triangle" w="med" len="med"/>
            <a:tailEnd type="triangle" w="med" len="med"/>
          </a:ln>
          <a:effectLst>
            <a:outerShdw blurRad="63500" sx="120000" sy="120000" algn="ctr" rotWithShape="0">
              <a:prstClr val="black">
                <a:alpha val="70000"/>
              </a:prstClr>
            </a:outerShdw>
          </a:effectLst>
        </p:spPr>
        <p:txBody>
          <a:bodyPr wrap="none" anchor="ctr"/>
          <a:lstStyle/>
          <a:p>
            <a:endParaRPr lang="bg-BG" b="1" dirty="0">
              <a:solidFill>
                <a:schemeClr val="tx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3" name="Line 9"/>
          <p:cNvSpPr>
            <a:spLocks noChangeShapeType="1"/>
          </p:cNvSpPr>
          <p:nvPr/>
        </p:nvSpPr>
        <p:spPr bwMode="auto">
          <a:xfrm flipV="1">
            <a:off x="8609012" y="1676400"/>
            <a:ext cx="0" cy="762000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 type="triangle" w="med" len="med"/>
            <a:tailEnd type="triangle" w="med" len="med"/>
          </a:ln>
          <a:effectLst>
            <a:outerShdw blurRad="63500" sx="120000" sy="120000" algn="ctr" rotWithShape="0">
              <a:prstClr val="black">
                <a:alpha val="70000"/>
              </a:prstClr>
            </a:outerShdw>
          </a:effectLst>
        </p:spPr>
        <p:txBody>
          <a:bodyPr wrap="none" anchor="ctr"/>
          <a:lstStyle/>
          <a:p>
            <a:endParaRPr lang="bg-BG" b="1">
              <a:solidFill>
                <a:schemeClr val="tx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4" name="Line 9"/>
          <p:cNvSpPr>
            <a:spLocks noChangeShapeType="1"/>
          </p:cNvSpPr>
          <p:nvPr/>
        </p:nvSpPr>
        <p:spPr bwMode="auto">
          <a:xfrm flipV="1">
            <a:off x="9066212" y="2107020"/>
            <a:ext cx="93921" cy="428847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 type="triangle" w="med" len="med"/>
            <a:tailEnd type="triangle" w="med" len="med"/>
          </a:ln>
          <a:effectLst>
            <a:outerShdw blurRad="63500" sx="120000" sy="120000" algn="ctr" rotWithShape="0">
              <a:prstClr val="black">
                <a:alpha val="70000"/>
              </a:prstClr>
            </a:outerShdw>
          </a:effectLst>
        </p:spPr>
        <p:txBody>
          <a:bodyPr wrap="none" anchor="ctr"/>
          <a:lstStyle/>
          <a:p>
            <a:endParaRPr lang="bg-BG" b="1">
              <a:solidFill>
                <a:schemeClr val="tx1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2651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ORM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ORM data access model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>
                <a:solidFill>
                  <a:schemeClr val="tx1">
                    <a:lumMod val="40000"/>
                    <a:lumOff val="60000"/>
                  </a:schemeClr>
                </a:solidFill>
              </a:rPr>
              <a:t>(Entity Framework)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lvl="1"/>
            <a:r>
              <a:rPr lang="en-US" dirty="0"/>
              <a:t>Maps database tables to classes and objects</a:t>
            </a:r>
          </a:p>
          <a:p>
            <a:pPr lvl="1"/>
            <a:r>
              <a:rPr lang="en-US" dirty="0"/>
              <a:t>Objects can be automatically persisted in the database</a:t>
            </a:r>
          </a:p>
          <a:p>
            <a:pPr lvl="1"/>
            <a:r>
              <a:rPr lang="en-US" dirty="0"/>
              <a:t>Can operate in both connected and disconnected modes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0133012" y="6553200"/>
            <a:ext cx="4572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5" name="Oval 4"/>
          <p:cNvSpPr>
            <a:spLocks noChangeArrowheads="1"/>
          </p:cNvSpPr>
          <p:nvPr/>
        </p:nvSpPr>
        <p:spPr bwMode="auto">
          <a:xfrm>
            <a:off x="5343526" y="4800600"/>
            <a:ext cx="2351086" cy="1295400"/>
          </a:xfrm>
          <a:prstGeom prst="ellipse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36000" rIns="36000">
            <a:noAutofit/>
            <a:scene3d>
              <a:camera prst="orthographicFront"/>
              <a:lightRig rig="threePt" dir="t"/>
            </a:scene3d>
            <a:sp3d extrusionH="57150">
              <a:bevelT h="25400" prst="softRound"/>
            </a:sp3d>
          </a:bodyPr>
          <a:lstStyle/>
          <a:p>
            <a:pPr algn="ctr"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ORM</a:t>
            </a:r>
          </a:p>
          <a:p>
            <a:pPr algn="ctr"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Framework</a:t>
            </a:r>
          </a:p>
        </p:txBody>
      </p:sp>
      <p:sp>
        <p:nvSpPr>
          <p:cNvPr id="6" name="Rounded Rectangle 5"/>
          <p:cNvSpPr>
            <a:spLocks noChangeArrowheads="1"/>
          </p:cNvSpPr>
          <p:nvPr/>
        </p:nvSpPr>
        <p:spPr bwMode="auto">
          <a:xfrm>
            <a:off x="2277136" y="4808538"/>
            <a:ext cx="2159000" cy="1287462"/>
          </a:xfrm>
          <a:prstGeom prst="roundRect">
            <a:avLst>
              <a:gd name="adj" fmla="val 3857"/>
            </a:avLst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  <a:effectLst/>
        </p:spPr>
        <p:txBody>
          <a:bodyPr wrap="square">
            <a:noAutofit/>
            <a:scene3d>
              <a:camera prst="orthographicFront"/>
              <a:lightRig rig="threePt" dir="t"/>
            </a:scene3d>
            <a:sp3d extrusionH="57150">
              <a:bevelT h="25400" prst="softRound"/>
            </a:sp3d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OO</a:t>
            </a:r>
          </a:p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Programming</a:t>
            </a:r>
          </a:p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Language</a:t>
            </a:r>
          </a:p>
        </p:txBody>
      </p:sp>
      <p:sp>
        <p:nvSpPr>
          <p:cNvPr id="7" name="Line 7"/>
          <p:cNvSpPr>
            <a:spLocks noChangeShapeType="1"/>
          </p:cNvSpPr>
          <p:nvPr/>
        </p:nvSpPr>
        <p:spPr bwMode="auto">
          <a:xfrm>
            <a:off x="4551693" y="5458454"/>
            <a:ext cx="685800" cy="0"/>
          </a:xfrm>
          <a:prstGeom prst="line">
            <a:avLst/>
          </a:prstGeom>
          <a:noFill/>
          <a:ln w="31750">
            <a:solidFill>
              <a:schemeClr val="accent5">
                <a:lumMod val="20000"/>
                <a:lumOff val="80000"/>
              </a:schemeClr>
            </a:solidFill>
            <a:round/>
            <a:headEnd type="arrow" w="med" len="med"/>
            <a:tailEnd type="arrow" w="med" len="med"/>
          </a:ln>
          <a:effectLst/>
        </p:spPr>
        <p:txBody>
          <a:bodyPr/>
          <a:lstStyle/>
          <a:p>
            <a:endParaRPr lang="en-US" dirty="0"/>
          </a:p>
        </p:txBody>
      </p:sp>
      <p:sp>
        <p:nvSpPr>
          <p:cNvPr id="8" name="Line 8"/>
          <p:cNvSpPr>
            <a:spLocks noChangeShapeType="1"/>
          </p:cNvSpPr>
          <p:nvPr/>
        </p:nvSpPr>
        <p:spPr bwMode="auto">
          <a:xfrm>
            <a:off x="7813527" y="5465134"/>
            <a:ext cx="687387" cy="0"/>
          </a:xfrm>
          <a:prstGeom prst="line">
            <a:avLst/>
          </a:prstGeom>
          <a:noFill/>
          <a:ln w="31750">
            <a:solidFill>
              <a:schemeClr val="accent5">
                <a:lumMod val="20000"/>
                <a:lumOff val="80000"/>
              </a:schemeClr>
            </a:solidFill>
            <a:round/>
            <a:headEnd type="arrow" w="med" len="med"/>
            <a:tailEnd type="arrow" w="med" len="med"/>
          </a:ln>
          <a:effectLst/>
        </p:spPr>
        <p:txBody>
          <a:bodyPr/>
          <a:lstStyle/>
          <a:p>
            <a:endParaRPr lang="en-US" dirty="0"/>
          </a:p>
        </p:txBody>
      </p:sp>
      <p:pic>
        <p:nvPicPr>
          <p:cNvPr id="15" name="Picture 2" descr="http://dryicons.com/images/icon_sets/aesthetica/png/128x128/databas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6612" y="4800600"/>
            <a:ext cx="1676400" cy="1295400"/>
          </a:xfrm>
          <a:prstGeom prst="rect">
            <a:avLst/>
          </a:prstGeom>
          <a:noFill/>
        </p:spPr>
      </p:pic>
      <p:sp>
        <p:nvSpPr>
          <p:cNvPr id="16" name="Text Box 9"/>
          <p:cNvSpPr txBox="1">
            <a:spLocks noChangeArrowheads="1"/>
          </p:cNvSpPr>
          <p:nvPr/>
        </p:nvSpPr>
        <p:spPr bwMode="auto">
          <a:xfrm>
            <a:off x="8610520" y="6128468"/>
            <a:ext cx="1381019" cy="4247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  <a:scene3d>
              <a:camera prst="orthographicFront"/>
              <a:lightRig rig="threePt" dir="t"/>
            </a:scene3d>
            <a:sp3d extrusionH="57150">
              <a:bevelT h="25400" prst="softRound"/>
            </a:sp3d>
          </a:bodyPr>
          <a:lstStyle/>
          <a:p>
            <a:pPr algn="ctr" eaLnBrk="1" hangingPunct="1">
              <a:lnSpc>
                <a:spcPct val="90000"/>
              </a:lnSpc>
            </a:pP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Database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478083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ORM model benefits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Less code</a:t>
            </a:r>
          </a:p>
          <a:p>
            <a:pPr lvl="1">
              <a:lnSpc>
                <a:spcPct val="100000"/>
              </a:lnSpc>
            </a:pPr>
            <a:r>
              <a:rPr lang="da-DK" dirty="0"/>
              <a:t>Use objects with associations instead of tables and SQL</a:t>
            </a:r>
          </a:p>
          <a:p>
            <a:pPr lvl="1">
              <a:lnSpc>
                <a:spcPct val="100000"/>
              </a:lnSpc>
            </a:pPr>
            <a:r>
              <a:rPr lang="da-DK" dirty="0"/>
              <a:t>Integrated object query mechanism</a:t>
            </a:r>
          </a:p>
          <a:p>
            <a:pPr>
              <a:lnSpc>
                <a:spcPct val="100000"/>
              </a:lnSpc>
            </a:pPr>
            <a:r>
              <a:rPr lang="en-US" dirty="0"/>
              <a:t>ORM model drawbacks: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Less flexibility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SQL is automatically generated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Performance issues (sometimes)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ORM Model – Benefits and Problems</a:t>
            </a:r>
          </a:p>
        </p:txBody>
      </p:sp>
    </p:spTree>
    <p:extLst>
      <p:ext uri="{BB962C8B-B14F-4D97-AF65-F5344CB8AC3E}">
        <p14:creationId xmlns:p14="http://schemas.microsoft.com/office/powerpoint/2010/main" val="1543435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6393578" cy="5570355"/>
          </a:xfrm>
        </p:spPr>
        <p:txBody>
          <a:bodyPr/>
          <a:lstStyle/>
          <a:p>
            <a:r>
              <a:rPr lang="en-US" sz="3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Entity Framework </a:t>
            </a:r>
            <a:r>
              <a:rPr lang="en-US" sz="3000" dirty="0"/>
              <a:t>is generic ORM framework</a:t>
            </a:r>
          </a:p>
          <a:p>
            <a:pPr marL="871538" lvl="1" indent="-514350">
              <a:lnSpc>
                <a:spcPct val="100000"/>
              </a:lnSpc>
              <a:buFont typeface="+mj-lt"/>
              <a:buAutoNum type="arabicPeriod"/>
            </a:pPr>
            <a:r>
              <a:rPr lang="en-US" sz="2600" dirty="0"/>
              <a:t>Create entity data model mapping the database</a:t>
            </a:r>
          </a:p>
          <a:p>
            <a:pPr marL="871538" lvl="1" indent="-514350">
              <a:lnSpc>
                <a:spcPct val="100000"/>
              </a:lnSpc>
              <a:buFont typeface="+mj-lt"/>
              <a:buAutoNum type="arabicPeriod"/>
            </a:pPr>
            <a:r>
              <a:rPr lang="en-US" sz="2600" dirty="0"/>
              <a:t>Open an object context</a:t>
            </a:r>
            <a:endParaRPr lang="bg-BG" sz="2600" dirty="0"/>
          </a:p>
          <a:p>
            <a:pPr marL="871538" lvl="1" indent="-514350">
              <a:lnSpc>
                <a:spcPct val="100000"/>
              </a:lnSpc>
              <a:buFont typeface="+mj-lt"/>
              <a:buAutoNum type="arabicPeriod"/>
            </a:pPr>
            <a:r>
              <a:rPr lang="en-US" sz="2600" dirty="0"/>
              <a:t>Retrieve data with LINQ / modify the tables in the object context</a:t>
            </a:r>
            <a:endParaRPr lang="en-US" sz="2600" dirty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marL="871538" lvl="1" indent="-514350">
              <a:lnSpc>
                <a:spcPct val="100000"/>
              </a:lnSpc>
              <a:buFont typeface="+mj-lt"/>
              <a:buAutoNum type="arabicPeriod"/>
            </a:pPr>
            <a:r>
              <a:rPr lang="en-US" sz="2600" dirty="0"/>
              <a:t>Persist the object context changes into the DB</a:t>
            </a:r>
            <a:endParaRPr lang="bg-BG" sz="2600" dirty="0"/>
          </a:p>
          <a:p>
            <a:pPr marL="871538" lvl="1" indent="-514350">
              <a:lnSpc>
                <a:spcPct val="100000"/>
              </a:lnSpc>
              <a:buFont typeface="+mj-lt"/>
              <a:buAutoNum type="arabicPeriod"/>
            </a:pPr>
            <a:r>
              <a:rPr lang="en-US" sz="2600" dirty="0"/>
              <a:t>Connection is auto-closed</a:t>
            </a:r>
            <a:endParaRPr lang="en-US" sz="3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ADO.NET: Entity Framework</a:t>
            </a:r>
          </a:p>
        </p:txBody>
      </p:sp>
      <p:sp>
        <p:nvSpPr>
          <p:cNvPr id="6" name="AutoShape 5"/>
          <p:cNvSpPr>
            <a:spLocks noChangeArrowheads="1"/>
          </p:cNvSpPr>
          <p:nvPr/>
        </p:nvSpPr>
        <p:spPr bwMode="auto">
          <a:xfrm>
            <a:off x="7269790" y="3886201"/>
            <a:ext cx="2362200" cy="503237"/>
          </a:xfrm>
          <a:prstGeom prst="roundRect">
            <a:avLst>
              <a:gd name="adj" fmla="val 16667"/>
            </a:avLst>
          </a:prstGeom>
          <a:solidFill>
            <a:schemeClr val="accent5">
              <a:lumMod val="60000"/>
              <a:lumOff val="40000"/>
              <a:alpha val="25000"/>
            </a:schemeClr>
          </a:solidFill>
          <a:ln w="9525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bg-BG" sz="22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SqlConnection</a:t>
            </a:r>
          </a:p>
        </p:txBody>
      </p:sp>
      <p:sp>
        <p:nvSpPr>
          <p:cNvPr id="7" name="AutoShape 6"/>
          <p:cNvSpPr>
            <a:spLocks noChangeArrowheads="1"/>
          </p:cNvSpPr>
          <p:nvPr/>
        </p:nvSpPr>
        <p:spPr bwMode="auto">
          <a:xfrm>
            <a:off x="7269790" y="1958975"/>
            <a:ext cx="2362200" cy="503238"/>
          </a:xfrm>
          <a:prstGeom prst="roundRect">
            <a:avLst>
              <a:gd name="adj" fmla="val 16667"/>
            </a:avLst>
          </a:prstGeom>
          <a:solidFill>
            <a:schemeClr val="accent5">
              <a:lumMod val="60000"/>
              <a:lumOff val="40000"/>
              <a:alpha val="25000"/>
            </a:schemeClr>
          </a:solidFill>
          <a:ln w="9525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200" b="1" noProof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ObjectContext</a:t>
            </a:r>
          </a:p>
        </p:txBody>
      </p:sp>
      <p:pic>
        <p:nvPicPr>
          <p:cNvPr id="12" name="Picture 2" descr="http://dryicons.com/images/icon_sets/aesthetica/png/128x128/databas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8891" y="4618037"/>
            <a:ext cx="1676400" cy="1295400"/>
          </a:xfrm>
          <a:prstGeom prst="rect">
            <a:avLst/>
          </a:prstGeom>
          <a:noFill/>
        </p:spPr>
      </p:pic>
      <p:sp>
        <p:nvSpPr>
          <p:cNvPr id="13" name="Text Box 9"/>
          <p:cNvSpPr txBox="1">
            <a:spLocks noChangeArrowheads="1"/>
          </p:cNvSpPr>
          <p:nvPr/>
        </p:nvSpPr>
        <p:spPr bwMode="auto">
          <a:xfrm>
            <a:off x="7762166" y="6022105"/>
            <a:ext cx="1381019" cy="4247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>
              <a:lnSpc>
                <a:spcPct val="90000"/>
              </a:lnSpc>
            </a:pPr>
            <a:r>
              <a: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Database</a:t>
            </a:r>
            <a:endParaRPr lang="bg-BG" b="1" dirty="0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AutoShape 6"/>
          <p:cNvSpPr>
            <a:spLocks noChangeArrowheads="1"/>
          </p:cNvSpPr>
          <p:nvPr/>
        </p:nvSpPr>
        <p:spPr bwMode="auto">
          <a:xfrm>
            <a:off x="9142412" y="1295400"/>
            <a:ext cx="1077912" cy="411162"/>
          </a:xfrm>
          <a:prstGeom prst="roundRect">
            <a:avLst>
              <a:gd name="adj" fmla="val 16667"/>
            </a:avLst>
          </a:prstGeom>
          <a:solidFill>
            <a:schemeClr val="accent5">
              <a:lumMod val="60000"/>
              <a:lumOff val="40000"/>
              <a:alpha val="25000"/>
            </a:schemeClr>
          </a:solidFill>
          <a:ln w="9525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000" b="1" noProof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Entity</a:t>
            </a:r>
          </a:p>
        </p:txBody>
      </p:sp>
      <p:sp>
        <p:nvSpPr>
          <p:cNvPr id="20" name="AutoShape 6"/>
          <p:cNvSpPr>
            <a:spLocks noChangeArrowheads="1"/>
          </p:cNvSpPr>
          <p:nvPr/>
        </p:nvSpPr>
        <p:spPr bwMode="auto">
          <a:xfrm>
            <a:off x="6704012" y="1295400"/>
            <a:ext cx="1077912" cy="411162"/>
          </a:xfrm>
          <a:prstGeom prst="roundRect">
            <a:avLst>
              <a:gd name="adj" fmla="val 16667"/>
            </a:avLst>
          </a:prstGeom>
          <a:solidFill>
            <a:schemeClr val="accent5">
              <a:lumMod val="60000"/>
              <a:lumOff val="40000"/>
              <a:alpha val="25000"/>
            </a:schemeClr>
          </a:solidFill>
          <a:ln w="9525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000" b="1" noProof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Entity</a:t>
            </a:r>
          </a:p>
        </p:txBody>
      </p:sp>
      <p:sp>
        <p:nvSpPr>
          <p:cNvPr id="21" name="AutoShape 6"/>
          <p:cNvSpPr>
            <a:spLocks noChangeArrowheads="1"/>
          </p:cNvSpPr>
          <p:nvPr/>
        </p:nvSpPr>
        <p:spPr bwMode="auto">
          <a:xfrm>
            <a:off x="7923212" y="1143000"/>
            <a:ext cx="1077912" cy="411162"/>
          </a:xfrm>
          <a:prstGeom prst="roundRect">
            <a:avLst>
              <a:gd name="adj" fmla="val 16667"/>
            </a:avLst>
          </a:prstGeom>
          <a:solidFill>
            <a:schemeClr val="accent5">
              <a:lumMod val="60000"/>
              <a:lumOff val="40000"/>
              <a:alpha val="25000"/>
            </a:schemeClr>
          </a:solidFill>
          <a:ln w="9525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000" b="1" noProof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Entity</a:t>
            </a:r>
          </a:p>
        </p:txBody>
      </p:sp>
      <p:sp>
        <p:nvSpPr>
          <p:cNvPr id="17" name="AutoShape 5"/>
          <p:cNvSpPr>
            <a:spLocks noChangeArrowheads="1"/>
          </p:cNvSpPr>
          <p:nvPr/>
        </p:nvSpPr>
        <p:spPr bwMode="auto">
          <a:xfrm>
            <a:off x="7269790" y="2840666"/>
            <a:ext cx="2362200" cy="655636"/>
          </a:xfrm>
          <a:prstGeom prst="roundRect">
            <a:avLst>
              <a:gd name="adj" fmla="val 16667"/>
            </a:avLst>
          </a:prstGeom>
          <a:solidFill>
            <a:schemeClr val="accent5">
              <a:lumMod val="60000"/>
              <a:lumOff val="40000"/>
              <a:alpha val="25000"/>
            </a:schemeClr>
          </a:solidFill>
          <a:ln w="9525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200" b="1" noProof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EntityClient</a:t>
            </a:r>
          </a:p>
          <a:p>
            <a:pPr algn="ctr"/>
            <a:r>
              <a:rPr lang="en-US" sz="22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Data Provider</a:t>
            </a:r>
            <a:endParaRPr lang="bg-BG" sz="2200" b="1" dirty="0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10" name="Line 9"/>
          <p:cNvSpPr>
            <a:spLocks noChangeShapeType="1"/>
          </p:cNvSpPr>
          <p:nvPr/>
        </p:nvSpPr>
        <p:spPr bwMode="auto">
          <a:xfrm flipV="1">
            <a:off x="8454544" y="2417134"/>
            <a:ext cx="0" cy="457200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 type="triangle" w="med" len="med"/>
            <a:tailEnd type="triangle" w="med" len="med"/>
          </a:ln>
          <a:effectLst>
            <a:outerShdw blurRad="63500" sx="120000" sy="120000" algn="ctr" rotWithShape="0">
              <a:prstClr val="black">
                <a:alpha val="70000"/>
              </a:prstClr>
            </a:outerShdw>
          </a:effectLst>
        </p:spPr>
        <p:txBody>
          <a:bodyPr wrap="none" anchor="ctr"/>
          <a:lstStyle/>
          <a:p>
            <a:endParaRPr lang="bg-BG" b="1">
              <a:solidFill>
                <a:schemeClr val="tx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2" name="Line 9"/>
          <p:cNvSpPr>
            <a:spLocks noChangeShapeType="1"/>
          </p:cNvSpPr>
          <p:nvPr/>
        </p:nvSpPr>
        <p:spPr bwMode="auto">
          <a:xfrm flipH="1" flipV="1">
            <a:off x="7696864" y="1594886"/>
            <a:ext cx="182526" cy="428847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 type="triangle" w="med" len="med"/>
            <a:tailEnd type="triangle" w="med" len="med"/>
          </a:ln>
          <a:effectLst>
            <a:outerShdw blurRad="63500" sx="120000" sy="120000" algn="ctr" rotWithShape="0">
              <a:prstClr val="black">
                <a:alpha val="70000"/>
              </a:prstClr>
            </a:outerShdw>
          </a:effectLst>
        </p:spPr>
        <p:txBody>
          <a:bodyPr wrap="none" anchor="ctr"/>
          <a:lstStyle/>
          <a:p>
            <a:endParaRPr lang="bg-BG" b="1" dirty="0">
              <a:solidFill>
                <a:schemeClr val="tx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3" name="Line 9"/>
          <p:cNvSpPr>
            <a:spLocks noChangeShapeType="1"/>
          </p:cNvSpPr>
          <p:nvPr/>
        </p:nvSpPr>
        <p:spPr bwMode="auto">
          <a:xfrm flipV="1">
            <a:off x="8457090" y="1502734"/>
            <a:ext cx="1" cy="533400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 type="triangle" w="med" len="med"/>
            <a:tailEnd type="triangle" w="med" len="med"/>
          </a:ln>
          <a:effectLst>
            <a:outerShdw blurRad="63500" sx="120000" sy="120000" algn="ctr" rotWithShape="0">
              <a:prstClr val="black">
                <a:alpha val="70000"/>
              </a:prstClr>
            </a:outerShdw>
          </a:effectLst>
        </p:spPr>
        <p:txBody>
          <a:bodyPr wrap="none" anchor="ctr"/>
          <a:lstStyle/>
          <a:p>
            <a:endParaRPr lang="bg-BG" b="1">
              <a:solidFill>
                <a:schemeClr val="tx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4" name="Line 9"/>
          <p:cNvSpPr>
            <a:spLocks noChangeShapeType="1"/>
          </p:cNvSpPr>
          <p:nvPr/>
        </p:nvSpPr>
        <p:spPr bwMode="auto">
          <a:xfrm flipV="1">
            <a:off x="9091503" y="1594886"/>
            <a:ext cx="93921" cy="428847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 type="triangle" w="med" len="med"/>
            <a:tailEnd type="triangle" w="med" len="med"/>
          </a:ln>
          <a:effectLst>
            <a:outerShdw blurRad="63500" sx="120000" sy="120000" algn="ctr" rotWithShape="0">
              <a:prstClr val="black">
                <a:alpha val="70000"/>
              </a:prstClr>
            </a:outerShdw>
          </a:effectLst>
        </p:spPr>
        <p:txBody>
          <a:bodyPr wrap="none" anchor="ctr"/>
          <a:lstStyle/>
          <a:p>
            <a:endParaRPr lang="bg-BG" b="1">
              <a:solidFill>
                <a:schemeClr val="tx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9" name="Line 8"/>
          <p:cNvSpPr>
            <a:spLocks noChangeShapeType="1"/>
          </p:cNvSpPr>
          <p:nvPr/>
        </p:nvSpPr>
        <p:spPr bwMode="auto">
          <a:xfrm flipV="1">
            <a:off x="8445978" y="4334503"/>
            <a:ext cx="0" cy="457200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 type="triangle" w="med" len="med"/>
            <a:tailEnd type="triangle" w="med" len="med"/>
          </a:ln>
          <a:effectLst>
            <a:outerShdw blurRad="63500" sx="120000" sy="120000" algn="ctr" rotWithShape="0">
              <a:prstClr val="black">
                <a:alpha val="70000"/>
              </a:prstClr>
            </a:outerShdw>
          </a:effectLst>
        </p:spPr>
        <p:txBody>
          <a:bodyPr wrap="none" anchor="ctr"/>
          <a:lstStyle/>
          <a:p>
            <a:endParaRPr lang="bg-BG" b="1">
              <a:solidFill>
                <a:schemeClr val="tx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8" name="Line 9"/>
          <p:cNvSpPr>
            <a:spLocks noChangeShapeType="1"/>
          </p:cNvSpPr>
          <p:nvPr/>
        </p:nvSpPr>
        <p:spPr bwMode="auto">
          <a:xfrm flipV="1">
            <a:off x="8457091" y="3483934"/>
            <a:ext cx="0" cy="457200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 type="triangle" w="med" len="med"/>
            <a:tailEnd type="triangle" w="med" len="med"/>
          </a:ln>
          <a:effectLst>
            <a:outerShdw blurRad="63500" sx="120000" sy="120000" algn="ctr" rotWithShape="0">
              <a:prstClr val="black">
                <a:alpha val="70000"/>
              </a:prstClr>
            </a:outerShdw>
          </a:effectLst>
        </p:spPr>
        <p:txBody>
          <a:bodyPr wrap="none" anchor="ctr"/>
          <a:lstStyle/>
          <a:p>
            <a:endParaRPr lang="bg-BG" b="1">
              <a:solidFill>
                <a:schemeClr val="tx1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59052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3988" y="-5080"/>
            <a:ext cx="12342813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-153988" y="0"/>
            <a:ext cx="12342813" cy="6858000"/>
          </a:xfrm>
          <a:prstGeom prst="rect">
            <a:avLst/>
          </a:prstGeom>
          <a:solidFill>
            <a:schemeClr val="tx1">
              <a:alpha val="3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2412" y="3962400"/>
            <a:ext cx="2590800" cy="820600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SQL Client Data Provider</a:t>
            </a:r>
            <a:endParaRPr lang="bg-BG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925278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46088" indent="-446088">
              <a:lnSpc>
                <a:spcPct val="100000"/>
              </a:lnSpc>
              <a:buFontTx/>
              <a:buAutoNum type="arabicPeriod"/>
              <a:tabLst>
                <a:tab pos="3052763" algn="l"/>
              </a:tabLst>
            </a:pPr>
            <a:r>
              <a:rPr lang="en-US" dirty="0"/>
              <a:t>Data Access Models</a:t>
            </a:r>
          </a:p>
          <a:p>
            <a:pPr marL="446088" indent="-446088">
              <a:lnSpc>
                <a:spcPct val="100000"/>
              </a:lnSpc>
              <a:buFontTx/>
              <a:buAutoNum type="arabicPeriod"/>
              <a:tabLst>
                <a:tab pos="3052763" algn="l"/>
              </a:tabLst>
            </a:pPr>
            <a:r>
              <a:rPr lang="en-US" dirty="0"/>
              <a:t>ADO.NET Architecture</a:t>
            </a:r>
          </a:p>
          <a:p>
            <a:pPr marL="893763" lvl="1" indent="-350838">
              <a:lnSpc>
                <a:spcPct val="100000"/>
              </a:lnSpc>
              <a:tabLst>
                <a:tab pos="3052763" algn="l"/>
              </a:tabLst>
            </a:pPr>
            <a:r>
              <a:rPr lang="en-US" dirty="0"/>
              <a:t>Data Providers, DB Interfaces and Classes</a:t>
            </a:r>
          </a:p>
          <a:p>
            <a:pPr marL="446088" indent="-446088">
              <a:lnSpc>
                <a:spcPct val="100000"/>
              </a:lnSpc>
              <a:buFontTx/>
              <a:buAutoNum type="arabicPeriod"/>
              <a:tabLst>
                <a:tab pos="3052763" algn="l"/>
              </a:tabLst>
            </a:pPr>
            <a:r>
              <a:rPr lang="en-US" dirty="0"/>
              <a:t>Accessing SQL Server from ADO.NET </a:t>
            </a:r>
            <a:br>
              <a:rPr lang="en-US" dirty="0"/>
            </a:br>
            <a:r>
              <a:rPr lang="en-US" dirty="0"/>
              <a:t>(Connected Model)</a:t>
            </a:r>
            <a:endParaRPr lang="bg-BG" dirty="0"/>
          </a:p>
          <a:p>
            <a:pPr marL="893763" lvl="1" indent="-350838">
              <a:lnSpc>
                <a:spcPct val="100000"/>
              </a:lnSpc>
              <a:tabLst>
                <a:tab pos="3052763" algn="l"/>
              </a:tabLst>
            </a:pPr>
            <a:r>
              <a:rPr lang="en-US" dirty="0"/>
              <a:t>Connecting with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SqlConnection</a:t>
            </a:r>
          </a:p>
          <a:p>
            <a:pPr marL="893763" lvl="1" indent="-350838">
              <a:lnSpc>
                <a:spcPct val="100000"/>
              </a:lnSpc>
              <a:tabLst>
                <a:tab pos="3052763" algn="l"/>
              </a:tabLst>
            </a:pPr>
            <a:r>
              <a:rPr lang="en-US" noProof="1">
                <a:cs typeface="Consolas" pitchFamily="49" charset="0"/>
              </a:rPr>
              <a:t>Using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SqlCommand</a:t>
            </a:r>
            <a:r>
              <a:rPr lang="en-US" dirty="0"/>
              <a:t> and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SqlDataReader</a:t>
            </a:r>
          </a:p>
          <a:p>
            <a:pPr marL="893763" lvl="1" indent="-350838">
              <a:lnSpc>
                <a:spcPct val="100000"/>
              </a:lnSpc>
              <a:tabLst>
                <a:tab pos="3052763" algn="l"/>
              </a:tabLst>
            </a:pPr>
            <a:r>
              <a:rPr lang="en-US" dirty="0"/>
              <a:t>Parameterized Queries</a:t>
            </a:r>
            <a:endParaRPr lang="en-US" dirty="0">
              <a:latin typeface="Courier New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6233" y="1066800"/>
            <a:ext cx="3429001" cy="4421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4809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SqlClient Data Provider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SqlConnection</a:t>
            </a:r>
          </a:p>
          <a:p>
            <a:pPr lvl="1"/>
            <a:r>
              <a:rPr lang="en-US" dirty="0"/>
              <a:t>Establish database connection to</a:t>
            </a:r>
            <a:r>
              <a:rPr lang="bg-BG" dirty="0"/>
              <a:t> SQL Server </a:t>
            </a:r>
          </a:p>
          <a:p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SqlCommand</a:t>
            </a:r>
          </a:p>
          <a:p>
            <a:pPr lvl="1"/>
            <a:r>
              <a:rPr lang="en-US" dirty="0"/>
              <a:t>Executes SQL commands on the</a:t>
            </a:r>
            <a:r>
              <a:rPr lang="bg-BG" dirty="0"/>
              <a:t> SQL Server</a:t>
            </a:r>
            <a:r>
              <a:rPr lang="en-US" dirty="0"/>
              <a:t> through an established connection</a:t>
            </a:r>
          </a:p>
          <a:p>
            <a:pPr lvl="1"/>
            <a:r>
              <a:rPr lang="en-US" dirty="0"/>
              <a:t>Could accept parameters (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SQLParameter</a:t>
            </a:r>
            <a:r>
              <a:rPr lang="en-US" dirty="0"/>
              <a:t>)</a:t>
            </a:r>
            <a:endParaRPr lang="bg-BG" dirty="0"/>
          </a:p>
          <a:p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SqlDataReader</a:t>
            </a:r>
          </a:p>
          <a:p>
            <a:pPr lvl="1"/>
            <a:r>
              <a:rPr lang="en-US" dirty="0"/>
              <a:t>Retrieves data (record set) from</a:t>
            </a:r>
            <a:r>
              <a:rPr lang="bg-BG" dirty="0"/>
              <a:t> SQL Server</a:t>
            </a:r>
            <a:br>
              <a:rPr lang="en-US" dirty="0"/>
            </a:br>
            <a:r>
              <a:rPr lang="en-US" dirty="0"/>
              <a:t>as a result of SQL query execution</a:t>
            </a:r>
            <a:endParaRPr lang="bg-BG" dirty="0"/>
          </a:p>
          <a:p>
            <a:pPr>
              <a:lnSpc>
                <a:spcPct val="85000"/>
              </a:lnSpc>
              <a:buNone/>
            </a:pPr>
            <a:endParaRPr lang="bg-BG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0133012" y="6553200"/>
            <a:ext cx="4572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90003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000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SqlConnection</a:t>
            </a:r>
            <a:r>
              <a:rPr lang="en-US" dirty="0"/>
              <a:t> establish connection to SQL Server database</a:t>
            </a:r>
          </a:p>
          <a:p>
            <a:pPr lvl="1"/>
            <a:r>
              <a:rPr lang="en-US" dirty="0"/>
              <a:t>Requires a valid connection string</a:t>
            </a:r>
          </a:p>
          <a:p>
            <a:pPr>
              <a:spcBef>
                <a:spcPct val="20000"/>
              </a:spcBef>
            </a:pPr>
            <a:r>
              <a:rPr lang="en-US" dirty="0"/>
              <a:t>Connection string example:</a:t>
            </a:r>
          </a:p>
          <a:p>
            <a:endParaRPr lang="en-US" dirty="0"/>
          </a:p>
          <a:p>
            <a:pPr>
              <a:spcBef>
                <a:spcPts val="3000"/>
              </a:spcBef>
            </a:pPr>
            <a:r>
              <a:rPr lang="en-US" dirty="0"/>
              <a:t>Connecting to SQL Server: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noProof="1">
                <a:latin typeface="Consolas" pitchFamily="49" charset="0"/>
                <a:cs typeface="Consolas" pitchFamily="49" charset="0"/>
              </a:rPr>
              <a:t>SqlConnection</a:t>
            </a:r>
            <a:r>
              <a:rPr lang="en-US" dirty="0"/>
              <a:t> Class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2297114" y="3505201"/>
            <a:ext cx="7531098" cy="76944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Data Source=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(local)\SQLEXPRESS</a:t>
            </a:r>
            <a:r>
              <a:rPr lang="bg-BG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;Initial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</a:t>
            </a:r>
            <a:r>
              <a:rPr lang="bg-BG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Catalog=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Northwind</a:t>
            </a:r>
            <a:r>
              <a:rPr lang="bg-BG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;Integrated Security=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true</a:t>
            </a:r>
            <a:r>
              <a:rPr lang="bg-BG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;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2297114" y="5029200"/>
            <a:ext cx="7531098" cy="144655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SqlConnection con = new SqlConnection(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"Server=.\SQLEXPRESS;Database=Northwind;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Integrated Security=true");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con.Open();</a:t>
            </a:r>
          </a:p>
        </p:txBody>
      </p:sp>
    </p:spTree>
    <p:extLst>
      <p:ext uri="{BB962C8B-B14F-4D97-AF65-F5344CB8AC3E}">
        <p14:creationId xmlns:p14="http://schemas.microsoft.com/office/powerpoint/2010/main" val="26683448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DB Connection</a:t>
            </a:r>
            <a:r>
              <a:rPr lang="bg-BG" dirty="0"/>
              <a:t> </a:t>
            </a:r>
            <a:r>
              <a:rPr lang="en-US" dirty="0"/>
              <a:t>String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Database connection string</a:t>
            </a:r>
          </a:p>
          <a:p>
            <a:pPr lvl="1"/>
            <a:r>
              <a:rPr lang="en-US" dirty="0"/>
              <a:t>Defines the parameters needed to establish</a:t>
            </a:r>
            <a:br>
              <a:rPr lang="en-US" dirty="0"/>
            </a:br>
            <a:r>
              <a:rPr lang="en-US" dirty="0"/>
              <a:t>the connection to the database</a:t>
            </a:r>
            <a:endParaRPr lang="bg-BG" dirty="0"/>
          </a:p>
          <a:p>
            <a:r>
              <a:rPr lang="en-US" dirty="0"/>
              <a:t>Settings for </a:t>
            </a:r>
            <a:r>
              <a:rPr lang="en-US" dirty="0">
                <a:hlinkClick r:id="rId2"/>
              </a:rPr>
              <a:t>SQL Server connections</a:t>
            </a:r>
            <a:r>
              <a:rPr lang="en-US" dirty="0"/>
              <a:t>:</a:t>
            </a:r>
            <a:endParaRPr lang="bg-BG" dirty="0"/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Provider</a:t>
            </a:r>
            <a:r>
              <a:rPr lang="bg-BG" dirty="0"/>
              <a:t> – </a:t>
            </a:r>
            <a:r>
              <a:rPr lang="en-US" dirty="0"/>
              <a:t>name of the DB driver</a:t>
            </a:r>
            <a:endParaRPr lang="bg-BG" dirty="0"/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Data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cs typeface="Consolas" pitchFamily="49" charset="0"/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Source</a:t>
            </a:r>
            <a:r>
              <a:rPr lang="bg-BG" b="0" dirty="0"/>
              <a:t> </a:t>
            </a:r>
            <a:r>
              <a:rPr lang="en-US" dirty="0"/>
              <a:t>/ </a:t>
            </a:r>
            <a:r>
              <a:rPr lang="bg-BG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Server</a:t>
            </a:r>
            <a:r>
              <a:rPr lang="bg-BG" dirty="0"/>
              <a:t> – </a:t>
            </a:r>
            <a:r>
              <a:rPr lang="en-US" dirty="0"/>
              <a:t>server name / IP address + database instance name</a:t>
            </a:r>
            <a:endParaRPr lang="bg-BG" dirty="0"/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Database</a:t>
            </a:r>
            <a:r>
              <a:rPr lang="bg-BG" b="0" dirty="0"/>
              <a:t> </a:t>
            </a:r>
            <a:r>
              <a:rPr lang="en-US" dirty="0"/>
              <a:t>/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Initial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Catalog</a:t>
            </a:r>
            <a:r>
              <a:rPr lang="en-US" dirty="0"/>
              <a:t> </a:t>
            </a:r>
            <a:r>
              <a:rPr lang="bg-BG" dirty="0"/>
              <a:t>– </a:t>
            </a:r>
            <a:r>
              <a:rPr lang="en-US" dirty="0"/>
              <a:t>database name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User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ID</a:t>
            </a:r>
            <a:r>
              <a:rPr lang="bg-BG" b="0" dirty="0"/>
              <a:t> </a:t>
            </a:r>
            <a:r>
              <a:rPr lang="en-US" dirty="0"/>
              <a:t>/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Password</a:t>
            </a:r>
            <a:r>
              <a:rPr lang="bg-BG" b="0" dirty="0"/>
              <a:t> </a:t>
            </a:r>
            <a:r>
              <a:rPr lang="bg-BG" dirty="0"/>
              <a:t>– </a:t>
            </a:r>
            <a:r>
              <a:rPr lang="en-US" dirty="0"/>
              <a:t>credentials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0133012" y="6553200"/>
            <a:ext cx="4572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6261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Server=server_name\database_instance</a:t>
            </a:r>
          </a:p>
          <a:p>
            <a:pPr lvl="2"/>
            <a:r>
              <a:rPr lang="en-US" dirty="0"/>
              <a:t>"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.</a:t>
            </a:r>
            <a:r>
              <a:rPr lang="en-US" dirty="0"/>
              <a:t>" or "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(local)</a:t>
            </a:r>
            <a:r>
              <a:rPr lang="en-US" dirty="0"/>
              <a:t>" or "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SOME_SERVER</a:t>
            </a:r>
            <a:r>
              <a:rPr lang="en-US" dirty="0"/>
              <a:t>"</a:t>
            </a:r>
          </a:p>
          <a:p>
            <a:pPr lvl="2"/>
            <a:r>
              <a:rPr lang="en-US" dirty="0"/>
              <a:t>Database instance is "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MSSQL</a:t>
            </a:r>
            <a:r>
              <a:rPr lang="en-US" dirty="0"/>
              <a:t>", "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SQLEXPRESS</a:t>
            </a:r>
            <a:r>
              <a:rPr lang="en-US" dirty="0"/>
              <a:t>" or other SQL Server instance name</a:t>
            </a:r>
          </a:p>
          <a:p>
            <a:pPr lvl="1"/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Integrated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Security</a:t>
            </a:r>
            <a:r>
              <a:rPr lang="bg-BG" b="0" dirty="0"/>
              <a:t> </a:t>
            </a:r>
            <a:r>
              <a:rPr lang="bg-BG" dirty="0"/>
              <a:t>– </a:t>
            </a:r>
            <a:r>
              <a:rPr lang="en-US" dirty="0"/>
              <a:t>true / false</a:t>
            </a:r>
            <a:endParaRPr lang="bg-BG" dirty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DB Connection</a:t>
            </a:r>
            <a:r>
              <a:rPr lang="bg-BG" dirty="0"/>
              <a:t> </a:t>
            </a:r>
            <a:r>
              <a:rPr lang="en-US" dirty="0"/>
              <a:t>String (2)</a:t>
            </a:r>
          </a:p>
        </p:txBody>
      </p:sp>
    </p:spTree>
    <p:extLst>
      <p:ext uri="{BB962C8B-B14F-4D97-AF65-F5344CB8AC3E}">
        <p14:creationId xmlns:p14="http://schemas.microsoft.com/office/powerpoint/2010/main" val="40988160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Connection Pooling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By default</a:t>
            </a:r>
            <a:r>
              <a:rPr lang="bg-BG" dirty="0"/>
              <a:t> SqlClient </a:t>
            </a:r>
            <a:r>
              <a:rPr lang="en-US" dirty="0"/>
              <a:t>Data Provider uses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connection pooling</a:t>
            </a:r>
            <a:r>
              <a:rPr lang="en-US" dirty="0"/>
              <a:t> for improved performance</a:t>
            </a:r>
          </a:p>
          <a:p>
            <a:pPr>
              <a:lnSpc>
                <a:spcPct val="100000"/>
              </a:lnSpc>
            </a:pPr>
            <a:r>
              <a:rPr lang="en-US" dirty="0"/>
              <a:t>Connection pooling</a:t>
            </a:r>
            <a:r>
              <a:rPr lang="bg-BG" dirty="0"/>
              <a:t> </a:t>
            </a:r>
            <a:r>
              <a:rPr lang="en-US" dirty="0"/>
              <a:t>works as follows</a:t>
            </a:r>
            <a:r>
              <a:rPr lang="bg-BG" dirty="0"/>
              <a:t>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When establishing a connection an existing one is taken from the so called "connection pool"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If there is no free connection in the pool, a now connection is established</a:t>
            </a:r>
            <a:endParaRPr lang="bg-BG" dirty="0"/>
          </a:p>
          <a:p>
            <a:pPr lvl="1">
              <a:lnSpc>
                <a:spcPct val="100000"/>
              </a:lnSpc>
            </a:pPr>
            <a:r>
              <a:rPr lang="en-US" dirty="0"/>
              <a:t>When closing a connection it is returned to</a:t>
            </a:r>
            <a:r>
              <a:rPr lang="bg-BG" dirty="0"/>
              <a:t> </a:t>
            </a:r>
            <a:r>
              <a:rPr lang="en-US" dirty="0"/>
              <a:t>the pool, instead of being closed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0133012" y="6553200"/>
            <a:ext cx="4572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84930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with</a:t>
            </a:r>
            <a:r>
              <a:rPr lang="bg-BG" dirty="0"/>
              <a:t> </a:t>
            </a:r>
            <a:r>
              <a:rPr lang="bg-BG" dirty="0">
                <a:latin typeface="Consolas" pitchFamily="49" charset="0"/>
                <a:cs typeface="Consolas" pitchFamily="49" charset="0"/>
              </a:rPr>
              <a:t>SqlConnection</a:t>
            </a:r>
            <a:endParaRPr lang="en-US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Explicitly opening</a:t>
            </a:r>
            <a:r>
              <a:rPr lang="bg-BG" dirty="0"/>
              <a:t> </a:t>
            </a:r>
            <a:r>
              <a:rPr lang="en-US" dirty="0"/>
              <a:t>and closing a connection</a:t>
            </a:r>
            <a:endParaRPr lang="bg-BG" dirty="0"/>
          </a:p>
          <a:p>
            <a:pPr lvl="1">
              <a:lnSpc>
                <a:spcPct val="100000"/>
              </a:lnSpc>
            </a:pPr>
            <a:r>
              <a:rPr lang="bg-BG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Open()</a:t>
            </a:r>
            <a:r>
              <a:rPr lang="bg-BG" dirty="0"/>
              <a:t> </a:t>
            </a:r>
            <a:r>
              <a:rPr lang="en-US" dirty="0"/>
              <a:t>and</a:t>
            </a:r>
            <a:r>
              <a:rPr lang="bg-BG" dirty="0"/>
              <a:t> </a:t>
            </a:r>
            <a:r>
              <a:rPr lang="bg-BG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Close()</a:t>
            </a:r>
            <a:r>
              <a:rPr lang="bg-BG" dirty="0"/>
              <a:t> </a:t>
            </a:r>
            <a:r>
              <a:rPr lang="en-US" dirty="0"/>
              <a:t>methods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Works through the connection pool</a:t>
            </a:r>
            <a:endParaRPr lang="bg-BG" dirty="0"/>
          </a:p>
          <a:p>
            <a:pPr>
              <a:lnSpc>
                <a:spcPct val="100000"/>
              </a:lnSpc>
            </a:pPr>
            <a:r>
              <a:rPr lang="en-US" dirty="0"/>
              <a:t>DB connections are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IDisposable</a:t>
            </a:r>
            <a:r>
              <a:rPr lang="en-US" dirty="0"/>
              <a:t> objects</a:t>
            </a:r>
            <a:endParaRPr lang="en-US" noProof="1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lvl="1">
              <a:lnSpc>
                <a:spcPct val="100000"/>
              </a:lnSpc>
            </a:pPr>
            <a:r>
              <a:rPr lang="en-US" dirty="0"/>
              <a:t>Always use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using</a:t>
            </a:r>
            <a:r>
              <a:rPr lang="en-US" dirty="0"/>
              <a:t> construct in C#!</a:t>
            </a:r>
          </a:p>
          <a:p>
            <a:pPr>
              <a:lnSpc>
                <a:spcPct val="100000"/>
              </a:lnSpc>
            </a:pPr>
            <a:r>
              <a:rPr lang="en-US" dirty="0"/>
              <a:t>Implicitly opening</a:t>
            </a:r>
            <a:r>
              <a:rPr lang="bg-BG" dirty="0"/>
              <a:t> </a:t>
            </a:r>
            <a:r>
              <a:rPr lang="en-US" dirty="0"/>
              <a:t>and closing the connection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0133012" y="6553200"/>
            <a:ext cx="4572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0796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>
                <a:latin typeface="Consolas" pitchFamily="49" charset="0"/>
                <a:cs typeface="Consolas" pitchFamily="49" charset="0"/>
              </a:rPr>
              <a:t>SqlConnection</a:t>
            </a:r>
            <a:r>
              <a:rPr lang="en-US" noProof="1">
                <a:cs typeface="Consolas" pitchFamily="49" charset="0"/>
              </a:rPr>
              <a:t> </a:t>
            </a:r>
            <a:r>
              <a:rPr lang="en-US" dirty="0"/>
              <a:t>–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Creating and opening connection to SQL Server (database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SoftUni</a:t>
            </a:r>
            <a:r>
              <a:rPr lang="en-US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0133012" y="6553200"/>
            <a:ext cx="4572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60412" y="2438400"/>
            <a:ext cx="10515600" cy="34440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SqlConnection dbCon = new SqlConnection(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"Server=.\\SQLEXPRESS; " +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"Database=SoftUni; " +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"Integrated Security=true");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dbCon.Open();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using (dbCon)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{</a:t>
            </a:r>
            <a:endParaRPr lang="bg-BG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// Use the connection to execute SQL commands here …</a:t>
            </a:r>
            <a:endParaRPr lang="bg-BG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8736363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dirty="0"/>
              <a:t>More important methods</a:t>
            </a:r>
            <a:endParaRPr lang="bg-BG" dirty="0"/>
          </a:p>
          <a:p>
            <a:pPr lvl="1">
              <a:lnSpc>
                <a:spcPct val="100000"/>
              </a:lnSpc>
            </a:pPr>
            <a:r>
              <a:rPr lang="bg-BG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ExecuteScalar()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Returns a single value</a:t>
            </a:r>
            <a:r>
              <a:rPr lang="bg-BG" dirty="0"/>
              <a:t> (</a:t>
            </a:r>
            <a:r>
              <a:rPr lang="en-US" dirty="0"/>
              <a:t>the value in the first column of the</a:t>
            </a:r>
            <a:r>
              <a:rPr lang="bg-BG" dirty="0"/>
              <a:t> </a:t>
            </a:r>
            <a:r>
              <a:rPr lang="en-US" dirty="0"/>
              <a:t>first row of the result set</a:t>
            </a:r>
            <a:r>
              <a:rPr lang="bg-BG" dirty="0"/>
              <a:t>)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The returned value is</a:t>
            </a:r>
            <a:r>
              <a:rPr lang="bg-BG" dirty="0"/>
              <a:t> </a:t>
            </a:r>
            <a:r>
              <a:rPr lang="en-US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System.Object</a:t>
            </a:r>
            <a:r>
              <a:rPr lang="en-US" dirty="0"/>
              <a:t> but can be casted to the actual returned data type</a:t>
            </a:r>
            <a:endParaRPr lang="bg-BG" dirty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lvl="1">
              <a:lnSpc>
                <a:spcPct val="110000"/>
              </a:lnSpc>
            </a:pPr>
            <a:r>
              <a:rPr lang="bg-BG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ExecuteReader()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Returns a </a:t>
            </a:r>
            <a:r>
              <a:rPr lang="en-US" noProof="1"/>
              <a:t>SqlDataReader</a:t>
            </a:r>
          </a:p>
          <a:p>
            <a:pPr lvl="3">
              <a:lnSpc>
                <a:spcPct val="100000"/>
              </a:lnSpc>
            </a:pPr>
            <a:r>
              <a:rPr lang="en-US" dirty="0"/>
              <a:t>It is a cursor over the returned records (result set)</a:t>
            </a:r>
            <a:endParaRPr lang="bg-BG" dirty="0">
              <a:latin typeface="Courier New" pitchFamily="49" charset="0"/>
            </a:endParaRPr>
          </a:p>
          <a:p>
            <a:pPr lvl="2">
              <a:lnSpc>
                <a:spcPct val="100000"/>
              </a:lnSpc>
            </a:pPr>
            <a:r>
              <a:rPr lang="en-US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CommandBehavior</a:t>
            </a:r>
            <a:r>
              <a:rPr lang="bg-BG" dirty="0"/>
              <a:t> </a:t>
            </a:r>
            <a:r>
              <a:rPr lang="en-US" dirty="0"/>
              <a:t>– assigns some options</a:t>
            </a:r>
            <a:endParaRPr lang="bg-B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</a:t>
            </a:r>
            <a:r>
              <a:rPr lang="bg-BG" dirty="0"/>
              <a:t> </a:t>
            </a:r>
            <a:r>
              <a:rPr lang="en-US" noProof="1">
                <a:latin typeface="Consolas" pitchFamily="49" charset="0"/>
                <a:cs typeface="Consolas" pitchFamily="49" charset="0"/>
              </a:rPr>
              <a:t>SqlCommand</a:t>
            </a:r>
            <a:r>
              <a:rPr lang="en-US" dirty="0"/>
              <a:t> Class (1)</a:t>
            </a:r>
          </a:p>
        </p:txBody>
      </p:sp>
    </p:spTree>
    <p:extLst>
      <p:ext uri="{BB962C8B-B14F-4D97-AF65-F5344CB8AC3E}">
        <p14:creationId xmlns:p14="http://schemas.microsoft.com/office/powerpoint/2010/main" val="23495611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2209800"/>
            <a:ext cx="11804822" cy="4511676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More important methods</a:t>
            </a:r>
            <a:endParaRPr lang="bg-BG" dirty="0"/>
          </a:p>
          <a:p>
            <a:pPr lvl="1">
              <a:lnSpc>
                <a:spcPct val="100000"/>
              </a:lnSpc>
            </a:pPr>
            <a:r>
              <a:rPr lang="bg-BG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ExecuteNonQuery()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Used for non-query SQL commands, e.g.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INSERT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Returns the number of affected rows</a:t>
            </a:r>
            <a:r>
              <a:rPr lang="bg-BG" dirty="0"/>
              <a:t> (</a:t>
            </a:r>
            <a:r>
              <a:rPr lang="bg-BG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int</a:t>
            </a:r>
            <a:r>
              <a:rPr lang="bg-BG" dirty="0"/>
              <a:t>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</a:t>
            </a:r>
            <a:r>
              <a:rPr lang="bg-BG" dirty="0"/>
              <a:t> </a:t>
            </a:r>
            <a:r>
              <a:rPr lang="en-US" noProof="1">
                <a:latin typeface="Consolas" pitchFamily="49" charset="0"/>
                <a:cs typeface="Consolas" pitchFamily="49" charset="0"/>
              </a:rPr>
              <a:t>SqlCommand</a:t>
            </a:r>
            <a:r>
              <a:rPr lang="en-US" dirty="0"/>
              <a:t> Class (2)</a:t>
            </a:r>
          </a:p>
        </p:txBody>
      </p:sp>
    </p:spTree>
    <p:extLst>
      <p:ext uri="{BB962C8B-B14F-4D97-AF65-F5344CB8AC3E}">
        <p14:creationId xmlns:p14="http://schemas.microsoft.com/office/powerpoint/2010/main" val="34590083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>
                <a:latin typeface="Consolas" pitchFamily="49" charset="0"/>
                <a:cs typeface="Consolas" pitchFamily="49" charset="0"/>
              </a:rPr>
              <a:t>SqlCommand</a:t>
            </a:r>
            <a:r>
              <a:rPr lang="en-US" dirty="0"/>
              <a:t> – Example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60412" y="1140730"/>
            <a:ext cx="10287000" cy="456124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SqlConnection dbCon = new SqlConnection(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"Server=.; " +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"Database=SoftUni; " +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"Integrated Security=true");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dbCon.Open();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using(dbCon)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{</a:t>
            </a:r>
            <a:endParaRPr lang="bg-BG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SqlCommand command = new SqlCommand(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"SELECT COUNT(*) FROM Employees"</a:t>
            </a:r>
            <a:r>
              <a:rPr lang="bg-BG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,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dbC</a:t>
            </a:r>
            <a:r>
              <a:rPr lang="bg-BG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on);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int employeesCount = (int) </a:t>
            </a:r>
            <a:r>
              <a:rPr lang="bg-BG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command.Execute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Scalar</a:t>
            </a:r>
            <a:r>
              <a:rPr lang="bg-BG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</a:t>
            </a:r>
            <a:r>
              <a:rPr lang="bg-BG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Console.WriteLine("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Employees count: </a:t>
            </a:r>
            <a:r>
              <a:rPr lang="bg-BG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{0} ",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employeesCount</a:t>
            </a:r>
            <a:r>
              <a:rPr lang="bg-BG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1768626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46088" indent="-446088">
              <a:spcBef>
                <a:spcPts val="300"/>
              </a:spcBef>
              <a:buFont typeface="+mj-lt"/>
              <a:buAutoNum type="arabicPeriod" startAt="4"/>
              <a:tabLst>
                <a:tab pos="3052763" algn="l"/>
              </a:tabLst>
            </a:pPr>
            <a:r>
              <a:rPr lang="en-US" dirty="0"/>
              <a:t>SQL Injection</a:t>
            </a:r>
          </a:p>
          <a:p>
            <a:pPr marL="903288" lvl="1" indent="-446088">
              <a:tabLst>
                <a:tab pos="3052763" algn="l"/>
              </a:tabLst>
            </a:pPr>
            <a:r>
              <a:rPr lang="en-US" dirty="0"/>
              <a:t>What is SQL Injection and How to Avoid It?</a:t>
            </a:r>
          </a:p>
          <a:p>
            <a:pPr marL="446088" indent="-446088">
              <a:spcBef>
                <a:spcPts val="300"/>
              </a:spcBef>
              <a:buFont typeface="+mj-lt"/>
              <a:buAutoNum type="arabicPeriod" startAt="4"/>
              <a:tabLst>
                <a:tab pos="3052763" algn="l"/>
              </a:tabLst>
            </a:pPr>
            <a:r>
              <a:rPr lang="en-US" dirty="0"/>
              <a:t>Connecting to Other Databases</a:t>
            </a:r>
            <a:endParaRPr lang="bg-BG" dirty="0"/>
          </a:p>
          <a:p>
            <a:pPr marL="903288" lvl="1" indent="-446088"/>
            <a:r>
              <a:rPr lang="en-US" dirty="0"/>
              <a:t>Connecting </a:t>
            </a:r>
            <a:r>
              <a:rPr lang="en-US"/>
              <a:t>to MySQL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 (2)</a:t>
            </a:r>
          </a:p>
        </p:txBody>
      </p:sp>
      <p:pic>
        <p:nvPicPr>
          <p:cNvPr id="5" name="Picture 2" descr="http://www.graphicsfuel.com/wp-content/uploads/2012/07/books-icon-51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2412" y="1447800"/>
            <a:ext cx="2191152" cy="2191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33796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SqlDataReader</a:t>
            </a:r>
            <a:r>
              <a:rPr lang="en-US" sz="3000" dirty="0"/>
              <a:t> retrieves a sequence of records</a:t>
            </a:r>
            <a:r>
              <a:rPr lang="bg-BG" sz="3000" dirty="0"/>
              <a:t> (</a:t>
            </a:r>
            <a:r>
              <a:rPr lang="en-US" sz="3000" dirty="0"/>
              <a:t>cursor</a:t>
            </a:r>
            <a:r>
              <a:rPr lang="bg-BG" sz="3000" dirty="0"/>
              <a:t>) </a:t>
            </a:r>
            <a:r>
              <a:rPr lang="en-US" sz="3000" dirty="0"/>
              <a:t>returned as</a:t>
            </a:r>
            <a:r>
              <a:rPr lang="bg-BG" sz="3000" dirty="0"/>
              <a:t> </a:t>
            </a:r>
            <a:r>
              <a:rPr lang="en-US" sz="3000" dirty="0"/>
              <a:t>result of an SQL command</a:t>
            </a:r>
            <a:endParaRPr lang="bg-BG" sz="3000" dirty="0"/>
          </a:p>
          <a:p>
            <a:pPr lvl="1">
              <a:lnSpc>
                <a:spcPct val="100000"/>
              </a:lnSpc>
            </a:pPr>
            <a:r>
              <a:rPr lang="en-US" sz="2800" dirty="0"/>
              <a:t>Data is available for reading only (can't be changed)</a:t>
            </a:r>
          </a:p>
          <a:p>
            <a:pPr lvl="1">
              <a:lnSpc>
                <a:spcPct val="100000"/>
              </a:lnSpc>
            </a:pPr>
            <a:r>
              <a:rPr lang="en-US" sz="2800" dirty="0"/>
              <a:t>Forward-only row processing (no move back)</a:t>
            </a:r>
          </a:p>
          <a:p>
            <a:pPr>
              <a:lnSpc>
                <a:spcPct val="100000"/>
              </a:lnSpc>
            </a:pPr>
            <a:r>
              <a:rPr lang="en-US" sz="3000" dirty="0"/>
              <a:t>Important properties and methods</a:t>
            </a:r>
            <a:r>
              <a:rPr lang="bg-BG" sz="3000" dirty="0"/>
              <a:t>:</a:t>
            </a:r>
          </a:p>
          <a:p>
            <a:pPr lvl="1">
              <a:lnSpc>
                <a:spcPct val="100000"/>
              </a:lnSpc>
            </a:pP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Read()</a:t>
            </a:r>
            <a:r>
              <a:rPr lang="en-US" sz="2800" dirty="0"/>
              <a:t> – moves the cursor forward and returns</a:t>
            </a:r>
            <a:r>
              <a:rPr lang="bg-BG" sz="2800" dirty="0"/>
              <a:t> </a:t>
            </a: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false</a:t>
            </a:r>
            <a:r>
              <a:rPr lang="en-US" sz="2800" dirty="0"/>
              <a:t> if there is no next record</a:t>
            </a:r>
            <a:endParaRPr lang="bg-BG" sz="2800" dirty="0"/>
          </a:p>
          <a:p>
            <a:pPr lvl="1">
              <a:lnSpc>
                <a:spcPct val="100000"/>
              </a:lnSpc>
            </a:pP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Indexer[]</a:t>
            </a:r>
            <a:r>
              <a:rPr lang="bg-BG" sz="2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dirty="0"/>
              <a:t>– </a:t>
            </a:r>
            <a:r>
              <a:rPr lang="en-US" sz="2800" dirty="0"/>
              <a:t>retrieves the value in the current record by given column name or index</a:t>
            </a:r>
            <a:endParaRPr lang="bg-BG" sz="2800" dirty="0"/>
          </a:p>
          <a:p>
            <a:pPr lvl="1">
              <a:lnSpc>
                <a:spcPct val="100000"/>
              </a:lnSpc>
            </a:pP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Close()</a:t>
            </a:r>
            <a:r>
              <a:rPr lang="en-US" sz="2800" dirty="0"/>
              <a:t> </a:t>
            </a:r>
            <a:r>
              <a:rPr lang="bg-BG" sz="2800" dirty="0"/>
              <a:t>– </a:t>
            </a:r>
            <a:r>
              <a:rPr lang="en-US" sz="2800" dirty="0"/>
              <a:t>closes the cursor</a:t>
            </a:r>
            <a:r>
              <a:rPr lang="bg-BG" sz="2800" dirty="0"/>
              <a:t> </a:t>
            </a:r>
            <a:r>
              <a:rPr lang="en-US" sz="2800" dirty="0"/>
              <a:t>and releases resources</a:t>
            </a:r>
            <a:endParaRPr lang="bg-BG" sz="26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</a:t>
            </a:r>
            <a:r>
              <a:rPr lang="bg-BG" dirty="0"/>
              <a:t> </a:t>
            </a:r>
            <a:r>
              <a:rPr lang="bg-BG" dirty="0">
                <a:latin typeface="Consolas" pitchFamily="49" charset="0"/>
                <a:cs typeface="Consolas" pitchFamily="49" charset="0"/>
              </a:rPr>
              <a:t>SqlDataReader</a:t>
            </a:r>
            <a:r>
              <a:rPr lang="en-US" dirty="0"/>
              <a:t> Class</a:t>
            </a:r>
          </a:p>
        </p:txBody>
      </p:sp>
    </p:spTree>
    <p:extLst>
      <p:ext uri="{BB962C8B-B14F-4D97-AF65-F5344CB8AC3E}">
        <p14:creationId xmlns:p14="http://schemas.microsoft.com/office/powerpoint/2010/main" val="16101351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nsolas" pitchFamily="49" charset="0"/>
                <a:cs typeface="Consolas" pitchFamily="49" charset="0"/>
              </a:rPr>
              <a:t>SqlDataReader</a:t>
            </a:r>
            <a:r>
              <a:rPr lang="en-US" dirty="0"/>
              <a:t> – Example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455612" y="990600"/>
            <a:ext cx="11125200" cy="558614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SqlConnection dbCon = new SqlConnection(…);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dbCon.Open();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using(dbCon)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{</a:t>
            </a:r>
            <a:endParaRPr lang="bg-BG" sz="21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SqlCommand command = new SqlCommand(</a:t>
            </a: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"SELECT * FROM Employees"</a:t>
            </a:r>
            <a:r>
              <a:rPr lang="bg-BG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, </a:t>
            </a: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dbC</a:t>
            </a:r>
            <a:r>
              <a:rPr lang="bg-BG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on);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SqlDataReader reader = command.ExecuteReader();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using (reader)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</a:t>
            </a:r>
            <a:r>
              <a:rPr lang="bg-BG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while (reader.Read())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</a:t>
            </a: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</a:t>
            </a:r>
            <a:r>
              <a:rPr lang="bg-BG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</a:t>
            </a: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</a:t>
            </a:r>
            <a:r>
              <a:rPr lang="bg-BG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string firstName = (</a:t>
            </a: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</a:t>
            </a:r>
            <a:r>
              <a:rPr lang="bg-BG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tring)reader["</a:t>
            </a: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FirstName</a:t>
            </a:r>
            <a:r>
              <a:rPr lang="bg-BG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"];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</a:t>
            </a: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</a:t>
            </a:r>
            <a:r>
              <a:rPr lang="bg-BG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string lastName = (</a:t>
            </a: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</a:t>
            </a:r>
            <a:r>
              <a:rPr lang="bg-BG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tring)reader["</a:t>
            </a: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LastName</a:t>
            </a:r>
            <a:r>
              <a:rPr lang="bg-BG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"];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 </a:t>
            </a: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decimal</a:t>
            </a:r>
            <a:r>
              <a:rPr lang="bg-BG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</a:t>
            </a: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salary</a:t>
            </a:r>
            <a:r>
              <a:rPr lang="bg-BG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= (</a:t>
            </a: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decimal</a:t>
            </a:r>
            <a:r>
              <a:rPr lang="bg-BG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)reader["</a:t>
            </a: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Salary</a:t>
            </a:r>
            <a:r>
              <a:rPr lang="bg-BG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"];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</a:t>
            </a: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</a:t>
            </a:r>
            <a:r>
              <a:rPr lang="bg-BG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Console.WriteLine("{0} {1} - {2}",</a:t>
            </a: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</a:t>
            </a:r>
            <a:r>
              <a:rPr lang="bg-BG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firstName, lastName, </a:t>
            </a: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salary</a:t>
            </a:r>
            <a:r>
              <a:rPr lang="bg-BG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5759019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912" y="0"/>
            <a:ext cx="10058400" cy="6705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419600"/>
            <a:ext cx="8938472" cy="820600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SQL Injection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446212" y="5221568"/>
            <a:ext cx="8938472" cy="1339204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What is SQL Injection and How to Prevent It?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7788" y="0"/>
            <a:ext cx="12420600" cy="6858000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-915988" y="2919217"/>
            <a:ext cx="6399212" cy="820600"/>
          </a:xfrm>
          <a:prstGeom prst="rect">
            <a:avLst/>
          </a:prstGeom>
        </p:spPr>
        <p:txBody>
          <a:bodyPr vert="horz" wrap="square" lIns="36000" tIns="36000" rIns="36000" bIns="36000" rtlCol="0" anchor="b" anchorCtr="0">
            <a:spAutoFit/>
          </a:bodyPr>
          <a:lstStyle>
            <a:lvl1pPr algn="ctr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 cap="none" baseline="0">
                <a:solidFill>
                  <a:srgbClr val="F3BE6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0070C0"/>
                </a:solidFill>
              </a:rPr>
              <a:t>SQL Injection</a:t>
            </a:r>
          </a:p>
        </p:txBody>
      </p:sp>
      <p:sp>
        <p:nvSpPr>
          <p:cNvPr id="10" name="Subtitle 2"/>
          <p:cNvSpPr txBox="1">
            <a:spLocks/>
          </p:cNvSpPr>
          <p:nvPr/>
        </p:nvSpPr>
        <p:spPr>
          <a:xfrm>
            <a:off x="1447800" y="3708256"/>
            <a:ext cx="4532312" cy="654401"/>
          </a:xfrm>
          <a:prstGeom prst="rect">
            <a:avLst/>
          </a:prstGeom>
        </p:spPr>
        <p:txBody>
          <a:bodyPr vert="horz" wrap="square" lIns="36000" tIns="36000" rIns="36000" bIns="36000" rtlCol="0" anchor="t">
            <a:spAutoFit/>
          </a:bodyPr>
          <a:lstStyle>
            <a:lvl1pPr marL="0" indent="0" algn="ctr" defTabSz="1218987" rtl="0" eaLnBrk="1" latinLnBrk="0" hangingPunct="1">
              <a:lnSpc>
                <a:spcPct val="105000"/>
              </a:lnSpc>
              <a:spcBef>
                <a:spcPts val="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sz="4000" b="0" kern="1200" cap="none" spc="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09493" indent="0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None/>
              <a:defRPr sz="24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18987" indent="0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None/>
              <a:defRPr sz="21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28480" indent="0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None/>
              <a:defRPr sz="19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437972" indent="0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None/>
              <a:defRPr sz="19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3047466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656960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4266453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9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4875947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9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b="1" dirty="0">
                <a:solidFill>
                  <a:srgbClr val="0070C0"/>
                </a:solidFill>
              </a:rPr>
              <a:t>How to prevent it?</a:t>
            </a:r>
          </a:p>
        </p:txBody>
      </p:sp>
    </p:spTree>
    <p:extLst>
      <p:ext uri="{BB962C8B-B14F-4D97-AF65-F5344CB8AC3E}">
        <p14:creationId xmlns:p14="http://schemas.microsoft.com/office/powerpoint/2010/main" val="5693827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SQL Injection?</a:t>
            </a: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2132012" y="1143001"/>
            <a:ext cx="7893050" cy="527221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bool IsPasswordValid(string username, string password)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string sql = 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"</a:t>
            </a:r>
            <a:r>
              <a:rPr lang="en-US" sz="1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SELECT COUNT(*) FROM Users </a:t>
            </a: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 +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"</a:t>
            </a:r>
            <a:r>
              <a:rPr lang="en-US" sz="1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WHERE UserName = '</a:t>
            </a: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 + username + "</a:t>
            </a:r>
            <a:r>
              <a:rPr lang="en-US" sz="1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' and </a:t>
            </a: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 +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"</a:t>
            </a:r>
            <a:r>
              <a:rPr lang="en-US" sz="1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PasswordHash = '</a:t>
            </a: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 + CalcSHA1(password) + "</a:t>
            </a:r>
            <a:r>
              <a:rPr lang="en-US" sz="1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'</a:t>
            </a: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</a:t>
            </a:r>
            <a:r>
              <a:rPr lang="bg-BG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SqlCommand </a:t>
            </a: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cmd</a:t>
            </a:r>
            <a:r>
              <a:rPr lang="bg-BG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= new SqlCommand(</a:t>
            </a: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sql</a:t>
            </a:r>
            <a:r>
              <a:rPr lang="bg-BG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, </a:t>
            </a: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dbC</a:t>
            </a:r>
            <a:r>
              <a:rPr lang="bg-BG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on</a:t>
            </a: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nection</a:t>
            </a:r>
            <a:r>
              <a:rPr lang="bg-BG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int matchedUsersCount = (int) cmd</a:t>
            </a:r>
            <a:r>
              <a:rPr lang="bg-BG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.Execute</a:t>
            </a: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Scalar</a:t>
            </a:r>
            <a:r>
              <a:rPr lang="bg-BG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return matchedUsersCount &gt; 0;</a:t>
            </a:r>
            <a:endParaRPr lang="bg-BG" sz="1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}</a:t>
            </a:r>
            <a:endParaRPr lang="en-US" sz="1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1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bool normalLogin = 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IsPasswordValid("</a:t>
            </a:r>
            <a:r>
              <a:rPr lang="en-US" sz="1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peter</a:t>
            </a: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", "</a:t>
            </a:r>
            <a:r>
              <a:rPr lang="en-US" sz="1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qwerty123</a:t>
            </a: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"); // true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bool sqlInjectedLogin = 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IsPasswordValid("</a:t>
            </a:r>
            <a:r>
              <a:rPr lang="en-US" sz="1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' or 1=1 --</a:t>
            </a: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", "</a:t>
            </a:r>
            <a:r>
              <a:rPr lang="en-US" sz="1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qwerty123</a:t>
            </a: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"); // true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bool evilHackerCreatesNewUser = IsPasswordValid(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"</a:t>
            </a:r>
            <a:r>
              <a:rPr lang="en-US" sz="1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' INSERT INTO Users VALUES('hacker','') --</a:t>
            </a: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", "</a:t>
            </a:r>
            <a:r>
              <a:rPr lang="en-US" sz="1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qwerty123</a:t>
            </a: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");</a:t>
            </a:r>
            <a:endParaRPr lang="bg-BG" sz="1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439457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The following SQL commands are executed: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Usual password check (no SQL injection):</a:t>
            </a:r>
          </a:p>
          <a:p>
            <a:pPr lvl="1">
              <a:lnSpc>
                <a:spcPct val="100000"/>
              </a:lnSpc>
            </a:pPr>
            <a:endParaRPr lang="en-US" sz="2600" dirty="0"/>
          </a:p>
          <a:p>
            <a:pPr lvl="1">
              <a:lnSpc>
                <a:spcPct val="100000"/>
              </a:lnSpc>
              <a:spcBef>
                <a:spcPts val="3000"/>
              </a:spcBef>
            </a:pPr>
            <a:r>
              <a:rPr lang="en-US" dirty="0"/>
              <a:t>SQL-injected password check:</a:t>
            </a:r>
          </a:p>
          <a:p>
            <a:pPr lvl="1">
              <a:lnSpc>
                <a:spcPct val="100000"/>
              </a:lnSpc>
            </a:pPr>
            <a:endParaRPr lang="en-US" sz="2600" dirty="0"/>
          </a:p>
          <a:p>
            <a:pPr lvl="1">
              <a:lnSpc>
                <a:spcPct val="100000"/>
              </a:lnSpc>
              <a:spcBef>
                <a:spcPts val="3000"/>
              </a:spcBef>
            </a:pPr>
            <a:r>
              <a:rPr lang="en-US" dirty="0"/>
              <a:t>SQL-injected INSERT command:</a:t>
            </a:r>
            <a:endParaRPr lang="bg-BG" dirty="0"/>
          </a:p>
          <a:p>
            <a:pPr lvl="1">
              <a:lnSpc>
                <a:spcPct val="100000"/>
              </a:lnSpc>
              <a:spcBef>
                <a:spcPts val="3000"/>
              </a:spcBef>
            </a:pPr>
            <a:endParaRPr lang="bg-BG" sz="2600" dirty="0"/>
          </a:p>
          <a:p>
            <a:pPr lvl="1">
              <a:lnSpc>
                <a:spcPct val="100000"/>
              </a:lnSpc>
            </a:pPr>
            <a:endParaRPr lang="bg-BG" sz="26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Does SQL Injection Work?</a:t>
            </a: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1065212" y="2534674"/>
            <a:ext cx="8991600" cy="70788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SELECT COUNT(*) FROM Users WHERE UserName = '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peter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'</a:t>
            </a:r>
            <a:b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</a:b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and PasswordHash = 'XOwXWxZePV5iyeE86Ejvb+rIG/8='</a:t>
            </a:r>
            <a:endParaRPr lang="bg-BG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1065212" y="3918227"/>
            <a:ext cx="8991600" cy="70788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SELECT COUNT(*) FROM Users WHERE UserName = '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' or 1=1</a:t>
            </a:r>
            <a:b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</a:b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--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' and PasswordHash = 'XOwXWxZePV5iyeE86Ejvb+rIG/8='</a:t>
            </a:r>
            <a:endParaRPr lang="bg-BG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1065212" y="5492018"/>
            <a:ext cx="8991600" cy="101566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SELECT COUNT(*) FROM Users WHERE UserName = '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'</a:t>
            </a:r>
            <a:b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</a:b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INSERT INTO Users VALUES('hacker','')</a:t>
            </a:r>
            <a:b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</a:b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--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' and PasswordHash = 'XOwXWxZePV5iyeE86Ejvb+rIG/8='</a:t>
            </a:r>
            <a:endParaRPr lang="bg-BG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6376005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Ways to prevent the SQL injection:</a:t>
            </a:r>
          </a:p>
          <a:p>
            <a:pPr lvl="1"/>
            <a:r>
              <a:rPr lang="en-US" dirty="0"/>
              <a:t>SQL-escape all data coming from the user: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2"/>
            <a:r>
              <a:rPr lang="en-US" dirty="0"/>
              <a:t>Not recommended: use as last resort only!</a:t>
            </a:r>
          </a:p>
          <a:p>
            <a:pPr lvl="1"/>
            <a:r>
              <a:rPr lang="en-US" dirty="0"/>
              <a:t>Preferred approach:</a:t>
            </a:r>
          </a:p>
          <a:p>
            <a:pPr lvl="2"/>
            <a:r>
              <a:rPr lang="en-US" dirty="0"/>
              <a:t>Use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parameterized queries</a:t>
            </a:r>
          </a:p>
          <a:p>
            <a:pPr lvl="2"/>
            <a:r>
              <a:rPr lang="en-US" dirty="0"/>
              <a:t>Separate the SQL command from its arguments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Preventing SQL Injection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1065212" y="2438400"/>
            <a:ext cx="9067800" cy="178510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string escapedUsername = username.Replace("'", "''");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string sql = 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"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SELECT COUNT(*) FROM Users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 +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"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WHERE UserName = '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 + escapedUsername + "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' and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 +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"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PasswordHash = '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 + CalcSHA1(password) + "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'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";</a:t>
            </a:r>
          </a:p>
        </p:txBody>
      </p:sp>
    </p:spTree>
    <p:extLst>
      <p:ext uri="{BB962C8B-B14F-4D97-AF65-F5344CB8AC3E}">
        <p14:creationId xmlns:p14="http://schemas.microsoft.com/office/powerpoint/2010/main" val="2190018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</a:t>
            </a:r>
            <a:r>
              <a:rPr lang="bg-BG" dirty="0"/>
              <a:t> </a:t>
            </a:r>
            <a:r>
              <a:rPr lang="bg-BG" dirty="0">
                <a:latin typeface="Consolas" pitchFamily="49" charset="0"/>
                <a:cs typeface="Consolas" pitchFamily="49" charset="0"/>
              </a:rPr>
              <a:t>SqlParameter</a:t>
            </a:r>
            <a:r>
              <a:rPr lang="en-US" dirty="0"/>
              <a:t> Class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What are</a:t>
            </a:r>
            <a:r>
              <a:rPr lang="bg-BG" dirty="0"/>
              <a:t>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SqlParameters</a:t>
            </a:r>
            <a:r>
              <a:rPr lang="bg-BG" dirty="0"/>
              <a:t>?</a:t>
            </a:r>
          </a:p>
          <a:p>
            <a:pPr lvl="1">
              <a:spcBef>
                <a:spcPts val="0"/>
              </a:spcBef>
            </a:pPr>
            <a:r>
              <a:rPr lang="bg-BG" dirty="0"/>
              <a:t>SQL </a:t>
            </a:r>
            <a:r>
              <a:rPr lang="en-US" dirty="0"/>
              <a:t>queries and stored procedures</a:t>
            </a:r>
            <a:r>
              <a:rPr lang="bg-BG" dirty="0"/>
              <a:t> </a:t>
            </a:r>
            <a:r>
              <a:rPr lang="en-US" dirty="0"/>
              <a:t>can have input and output parameters</a:t>
            </a:r>
            <a:endParaRPr lang="bg-BG" dirty="0"/>
          </a:p>
          <a:p>
            <a:pPr lvl="1">
              <a:spcBef>
                <a:spcPts val="0"/>
              </a:spcBef>
            </a:pPr>
            <a:r>
              <a:rPr lang="en-US" dirty="0"/>
              <a:t>Accessed through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Parameters</a:t>
            </a:r>
            <a:r>
              <a:rPr lang="bg-BG" dirty="0"/>
              <a:t> </a:t>
            </a:r>
            <a:r>
              <a:rPr lang="en-US" dirty="0"/>
              <a:t>property of the</a:t>
            </a:r>
            <a:r>
              <a:rPr lang="bg-BG" dirty="0"/>
              <a:t> </a:t>
            </a:r>
            <a:r>
              <a:rPr lang="bg-BG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SqlCommand</a:t>
            </a:r>
            <a:r>
              <a:rPr lang="bg-BG" dirty="0"/>
              <a:t> </a:t>
            </a:r>
            <a:r>
              <a:rPr lang="en-US" dirty="0"/>
              <a:t>class</a:t>
            </a:r>
            <a:endParaRPr lang="bg-BG" dirty="0"/>
          </a:p>
          <a:p>
            <a:pPr>
              <a:spcAft>
                <a:spcPts val="0"/>
              </a:spcAft>
            </a:pPr>
            <a:r>
              <a:rPr lang="en-US" dirty="0"/>
              <a:t>Properties of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SqlParameter</a:t>
            </a:r>
            <a:r>
              <a:rPr lang="bg-BG" dirty="0"/>
              <a:t>:</a:t>
            </a:r>
          </a:p>
          <a:p>
            <a:pPr lvl="1">
              <a:spcBef>
                <a:spcPts val="0"/>
              </a:spcBef>
            </a:pPr>
            <a:r>
              <a:rPr lang="bg-BG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ParameterName</a:t>
            </a:r>
            <a:r>
              <a:rPr lang="bg-BG" dirty="0"/>
              <a:t> – </a:t>
            </a:r>
            <a:r>
              <a:rPr lang="en-US" dirty="0"/>
              <a:t>name of the parameter</a:t>
            </a:r>
            <a:endParaRPr lang="bg-BG" dirty="0"/>
          </a:p>
          <a:p>
            <a:pPr lvl="1">
              <a:spcBef>
                <a:spcPts val="0"/>
              </a:spcBef>
            </a:pPr>
            <a:r>
              <a:rPr lang="bg-BG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DbType</a:t>
            </a:r>
            <a:r>
              <a:rPr lang="bg-BG" dirty="0"/>
              <a:t> – </a:t>
            </a:r>
            <a:r>
              <a:rPr lang="en-US" dirty="0"/>
              <a:t>SQL type</a:t>
            </a:r>
            <a:r>
              <a:rPr lang="bg-BG" dirty="0"/>
              <a:t> (</a:t>
            </a:r>
            <a:r>
              <a:rPr lang="bg-BG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NVarChar</a:t>
            </a:r>
            <a:r>
              <a:rPr lang="bg-BG" dirty="0"/>
              <a:t>, </a:t>
            </a:r>
            <a:r>
              <a:rPr lang="bg-BG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Timestamp</a:t>
            </a:r>
            <a:r>
              <a:rPr lang="bg-BG" dirty="0"/>
              <a:t>, …)</a:t>
            </a:r>
          </a:p>
          <a:p>
            <a:pPr lvl="1">
              <a:spcBef>
                <a:spcPts val="0"/>
              </a:spcBef>
            </a:pPr>
            <a:r>
              <a:rPr lang="bg-BG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Size</a:t>
            </a:r>
            <a:r>
              <a:rPr lang="bg-BG" dirty="0"/>
              <a:t> – </a:t>
            </a:r>
            <a:r>
              <a:rPr lang="en-US" dirty="0"/>
              <a:t>size of the type</a:t>
            </a:r>
            <a:r>
              <a:rPr lang="bg-BG" dirty="0"/>
              <a:t> (</a:t>
            </a:r>
            <a:r>
              <a:rPr lang="en-US" dirty="0"/>
              <a:t>if applicable</a:t>
            </a:r>
            <a:r>
              <a:rPr lang="bg-BG" dirty="0"/>
              <a:t>)</a:t>
            </a:r>
          </a:p>
          <a:p>
            <a:pPr lvl="1">
              <a:spcBef>
                <a:spcPts val="0"/>
              </a:spcBef>
            </a:pPr>
            <a:r>
              <a:rPr lang="bg-BG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Direction</a:t>
            </a:r>
            <a:r>
              <a:rPr lang="bg-BG" dirty="0"/>
              <a:t> – </a:t>
            </a:r>
            <a:r>
              <a:rPr lang="en-US" dirty="0"/>
              <a:t>input / output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0133012" y="6553200"/>
            <a:ext cx="4572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  <p:pic>
        <p:nvPicPr>
          <p:cNvPr id="5" name="Picture 2" descr="C:\Users\Peter\Pictures\Kartinki Telerik\warp.jpg"/>
          <p:cNvPicPr>
            <a:picLocks noChangeAspect="1" noChangeArrowheads="1"/>
          </p:cNvPicPr>
          <p:nvPr/>
        </p:nvPicPr>
        <p:blipFill>
          <a:blip r:embed="rId2" cstate="screen">
            <a:lum contras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8612" y="4038600"/>
            <a:ext cx="2575297" cy="2236443"/>
          </a:xfrm>
          <a:prstGeom prst="roundRect">
            <a:avLst>
              <a:gd name="adj" fmla="val 50000"/>
            </a:avLst>
          </a:prstGeom>
          <a:noFill/>
          <a:effectLst>
            <a:softEdge rad="317500"/>
          </a:effectLst>
        </p:spPr>
      </p:pic>
    </p:spTree>
    <p:extLst>
      <p:ext uri="{BB962C8B-B14F-4D97-AF65-F5344CB8AC3E}">
        <p14:creationId xmlns:p14="http://schemas.microsoft.com/office/powerpoint/2010/main" val="204433985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Parameterized Commands </a:t>
            </a:r>
            <a:r>
              <a:rPr lang="bg-BG" dirty="0"/>
              <a:t>– </a:t>
            </a:r>
            <a:r>
              <a:rPr lang="en-US" dirty="0"/>
              <a:t>Example</a:t>
            </a: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760412" y="1151121"/>
            <a:ext cx="10668000" cy="531145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private void InsertProject(string name, string description, DateTime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startDate, DateTime? endDate)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{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SqlCommand cmd = new SqlCommand("INSERT INTO Projects " + 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"(Name, Description, StartDate, EndDate) VALUES " +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"(@name, @desc, @start, @end)", dbCon);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cmd.Parameters.AddWithValue("@name", name);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cmd.Parameters.AddWithValue("@desc", description);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cmd.Parameters.AddWithValue("@start", startDate);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SqlParameter sqlParameterEndDate = new SqlParameter("@end", endDate);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19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if (endDate == null)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sqlParameterEndDate.Value = DBNull.Value;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19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cmd.Parameters.Add(sqlParameterEndDate);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cmd.ExecuteNonQuery();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}</a:t>
            </a:r>
            <a:endParaRPr lang="bg-BG" sz="19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25693021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3988" y="0"/>
            <a:ext cx="12420600" cy="6934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94062" y="838200"/>
            <a:ext cx="5524500" cy="1600200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Connecting to Non-Microsoft Databases</a:t>
            </a:r>
            <a:endParaRPr lang="bg-BG" dirty="0">
              <a:solidFill>
                <a:srgbClr val="0070C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50423933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bg-BG" dirty="0"/>
              <a:t>ADO.NET </a:t>
            </a:r>
            <a:r>
              <a:rPr lang="en-US" dirty="0"/>
              <a:t>supports accessing various databases via their </a:t>
            </a:r>
            <a:r>
              <a:rPr lang="bg-BG" dirty="0"/>
              <a:t>Data Providers:</a:t>
            </a:r>
          </a:p>
          <a:p>
            <a:pPr lvl="1">
              <a:lnSpc>
                <a:spcPct val="90000"/>
              </a:lnSpc>
            </a:pPr>
            <a:r>
              <a:rPr lang="bg-BG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OLE DB </a:t>
            </a:r>
            <a:r>
              <a:rPr lang="bg-BG" dirty="0"/>
              <a:t>– </a:t>
            </a:r>
            <a:r>
              <a:rPr lang="en-US" dirty="0"/>
              <a:t>supported internally in ADO.NET</a:t>
            </a:r>
          </a:p>
          <a:p>
            <a:pPr lvl="2">
              <a:lnSpc>
                <a:spcPct val="90000"/>
              </a:lnSpc>
            </a:pPr>
            <a:r>
              <a:rPr lang="en-US" dirty="0"/>
              <a:t>Access any OLE DB-compliant data source</a:t>
            </a:r>
          </a:p>
          <a:p>
            <a:pPr lvl="2">
              <a:lnSpc>
                <a:spcPct val="90000"/>
              </a:lnSpc>
            </a:pPr>
            <a:r>
              <a:rPr lang="en-US" dirty="0"/>
              <a:t>E.g. MS Access, MS Excel, MS Project, MS Exchange, Windows Active Directory, text files</a:t>
            </a:r>
            <a:endParaRPr lang="bg-BG" dirty="0"/>
          </a:p>
          <a:p>
            <a:pPr lvl="1">
              <a:lnSpc>
                <a:spcPct val="90000"/>
              </a:lnSpc>
            </a:pPr>
            <a:r>
              <a:rPr lang="bg-BG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Oracle</a:t>
            </a:r>
            <a:r>
              <a:rPr lang="bg-BG" dirty="0"/>
              <a:t> – </a:t>
            </a:r>
            <a:r>
              <a:rPr lang="en-US" dirty="0"/>
              <a:t>supported internally in ADO.NET</a:t>
            </a:r>
            <a:endParaRPr lang="bg-BG" dirty="0"/>
          </a:p>
          <a:p>
            <a:pPr lvl="1">
              <a:lnSpc>
                <a:spcPct val="90000"/>
              </a:lnSpc>
            </a:pPr>
            <a:r>
              <a:rPr lang="bg-BG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MySQL</a:t>
            </a:r>
            <a:r>
              <a:rPr lang="bg-BG" dirty="0"/>
              <a:t> – </a:t>
            </a:r>
            <a:r>
              <a:rPr lang="en-US" dirty="0"/>
              <a:t>third party extension</a:t>
            </a:r>
            <a:endParaRPr lang="bg-B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Connecting to Non-Microsoft Databases</a:t>
            </a:r>
          </a:p>
        </p:txBody>
      </p:sp>
    </p:spTree>
    <p:extLst>
      <p:ext uri="{BB962C8B-B14F-4D97-AF65-F5344CB8AC3E}">
        <p14:creationId xmlns:p14="http://schemas.microsoft.com/office/powerpoint/2010/main" val="4213986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88825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532812" y="4198507"/>
            <a:ext cx="3124200" cy="2565693"/>
          </a:xfrm>
        </p:spPr>
        <p:txBody>
          <a:bodyPr/>
          <a:lstStyle/>
          <a:p>
            <a:r>
              <a:rPr lang="en-US" sz="6000" dirty="0">
                <a:solidFill>
                  <a:srgbClr val="0070C0"/>
                </a:solidFill>
              </a:rPr>
              <a:t>Data Access Models</a:t>
            </a:r>
            <a:endParaRPr lang="bg-BG" sz="60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2843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bg-BG" sz="30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OleDbConnection</a:t>
            </a:r>
            <a:r>
              <a:rPr lang="bg-BG" sz="3000" dirty="0"/>
              <a:t> – </a:t>
            </a:r>
            <a:r>
              <a:rPr lang="en-US" sz="3000" dirty="0"/>
              <a:t>establishes a connection to</a:t>
            </a:r>
            <a:r>
              <a:rPr lang="bg-BG" sz="3000" dirty="0"/>
              <a:t> </a:t>
            </a:r>
            <a:r>
              <a:rPr lang="en-US" sz="3000" dirty="0"/>
              <a:t>an </a:t>
            </a:r>
            <a:r>
              <a:rPr lang="bg-BG" sz="3000" dirty="0"/>
              <a:t>OLE DB </a:t>
            </a:r>
            <a:r>
              <a:rPr lang="en-US" sz="3000" dirty="0"/>
              <a:t>source of data</a:t>
            </a:r>
          </a:p>
          <a:p>
            <a:pPr>
              <a:lnSpc>
                <a:spcPct val="110000"/>
              </a:lnSpc>
            </a:pPr>
            <a:endParaRPr lang="en-US" sz="3000" noProof="1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>
              <a:lnSpc>
                <a:spcPct val="110000"/>
              </a:lnSpc>
            </a:pPr>
            <a:endParaRPr lang="en-US" sz="3000" noProof="1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>
              <a:lnSpc>
                <a:spcPct val="110000"/>
              </a:lnSpc>
            </a:pPr>
            <a:r>
              <a:rPr lang="bg-BG" sz="30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OleDbCommand</a:t>
            </a:r>
            <a:r>
              <a:rPr lang="bg-BG" sz="3000" dirty="0"/>
              <a:t> – </a:t>
            </a:r>
            <a:r>
              <a:rPr lang="en-US" sz="3000" dirty="0"/>
              <a:t>executes an</a:t>
            </a:r>
            <a:r>
              <a:rPr lang="bg-BG" sz="3000" dirty="0"/>
              <a:t> SQL </a:t>
            </a:r>
            <a:r>
              <a:rPr lang="en-US" sz="3000" dirty="0"/>
              <a:t>commands</a:t>
            </a:r>
            <a:r>
              <a:rPr lang="bg-BG" sz="3000" dirty="0"/>
              <a:t> </a:t>
            </a:r>
            <a:r>
              <a:rPr lang="en-US" sz="3000" dirty="0"/>
              <a:t>through an</a:t>
            </a:r>
            <a:r>
              <a:rPr lang="bg-BG" sz="3000" dirty="0"/>
              <a:t> OLE DB </a:t>
            </a:r>
            <a:r>
              <a:rPr lang="en-US" sz="3000" dirty="0"/>
              <a:t>connection to a DB</a:t>
            </a:r>
            <a:endParaRPr lang="bg-BG" sz="3000" dirty="0"/>
          </a:p>
          <a:p>
            <a:pPr>
              <a:lnSpc>
                <a:spcPct val="110000"/>
              </a:lnSpc>
            </a:pPr>
            <a:r>
              <a:rPr lang="bg-BG" sz="30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OleDbParameter</a:t>
            </a:r>
            <a:r>
              <a:rPr lang="bg-BG" sz="3000" dirty="0"/>
              <a:t> – </a:t>
            </a:r>
            <a:r>
              <a:rPr lang="en-US" sz="3000" dirty="0"/>
              <a:t>parameter for a command</a:t>
            </a:r>
            <a:endParaRPr lang="bg-BG" sz="3000" dirty="0"/>
          </a:p>
          <a:p>
            <a:pPr>
              <a:lnSpc>
                <a:spcPct val="110000"/>
              </a:lnSpc>
            </a:pPr>
            <a:r>
              <a:rPr lang="bg-BG" sz="30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OleDbDataReader</a:t>
            </a:r>
            <a:r>
              <a:rPr lang="bg-BG" sz="3000" dirty="0"/>
              <a:t> – </a:t>
            </a:r>
            <a:r>
              <a:rPr lang="en-US" sz="3000" dirty="0"/>
              <a:t>to retrieve data from a command</a:t>
            </a:r>
            <a:r>
              <a:rPr lang="bg-BG" sz="3000" dirty="0"/>
              <a:t>, </a:t>
            </a:r>
            <a:r>
              <a:rPr lang="en-US" sz="3000" dirty="0"/>
              <a:t>executed through</a:t>
            </a:r>
            <a:r>
              <a:rPr lang="bg-BG" sz="3000" dirty="0"/>
              <a:t> OLE DB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OLE DB</a:t>
            </a:r>
            <a:r>
              <a:rPr lang="bg-BG" dirty="0"/>
              <a:t> Data Provider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2134435" y="2274304"/>
            <a:ext cx="7619998" cy="110799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OleDbConnection dbConn = new OleDbConnection(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@"Provider=Microsoft.Jet.OLEDB.4.0;Data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Source=C:\MyDB.mdb;Persist Security Info=False");</a:t>
            </a:r>
          </a:p>
        </p:txBody>
      </p:sp>
    </p:spTree>
    <p:extLst>
      <p:ext uri="{BB962C8B-B14F-4D97-AF65-F5344CB8AC3E}">
        <p14:creationId xmlns:p14="http://schemas.microsoft.com/office/powerpoint/2010/main" val="358407515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32012" y="4513401"/>
            <a:ext cx="7924800" cy="820600"/>
          </a:xfrm>
        </p:spPr>
        <p:txBody>
          <a:bodyPr/>
          <a:lstStyle/>
          <a:p>
            <a:r>
              <a:rPr lang="en-US" dirty="0"/>
              <a:t>Connecting to MySQL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32012" y="5450680"/>
            <a:ext cx="7924800" cy="719034"/>
          </a:xfrm>
        </p:spPr>
        <p:txBody>
          <a:bodyPr/>
          <a:lstStyle/>
          <a:p>
            <a:r>
              <a:rPr lang="en-US" dirty="0"/>
              <a:t>Accessing MySQL from ADO.NET</a:t>
            </a:r>
          </a:p>
        </p:txBody>
      </p:sp>
      <p:pic>
        <p:nvPicPr>
          <p:cNvPr id="4" name="Picture 4" descr="http://www.w3resource.com/mysql/mysql-logo.jpg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842" r="-3634"/>
          <a:stretch/>
        </p:blipFill>
        <p:spPr bwMode="auto">
          <a:xfrm>
            <a:off x="6170612" y="1975536"/>
            <a:ext cx="3229456" cy="1789860"/>
          </a:xfrm>
          <a:prstGeom prst="roundRect">
            <a:avLst>
              <a:gd name="adj" fmla="val 3787"/>
            </a:avLst>
          </a:prstGeom>
          <a:solidFill>
            <a:srgbClr val="FFFFFF"/>
          </a:solidFill>
          <a:extLst/>
        </p:spPr>
      </p:pic>
      <p:pic>
        <p:nvPicPr>
          <p:cNvPr id="2050" name="Picture 2" descr="http://i.imgur.com/YWBX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0613" y="1562906"/>
            <a:ext cx="3351177" cy="2608661"/>
          </a:xfrm>
          <a:prstGeom prst="roundRect">
            <a:avLst>
              <a:gd name="adj" fmla="val 1826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381388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Download and install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MySQL Connector/Net</a:t>
            </a:r>
          </a:p>
          <a:p>
            <a:pPr lvl="1"/>
            <a:r>
              <a:rPr lang="en-US" sz="2800" dirty="0">
                <a:hlinkClick r:id="rId2"/>
              </a:rPr>
              <a:t>http://dev.mysql.com/downloads/connector/net/</a:t>
            </a:r>
            <a:endParaRPr lang="en-US" sz="2800" dirty="0"/>
          </a:p>
          <a:p>
            <a:r>
              <a:rPr lang="en-US" dirty="0"/>
              <a:t>Add reference to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MySQL.Data.dll</a:t>
            </a:r>
          </a:p>
          <a:p>
            <a:pPr lvl="1"/>
            <a:r>
              <a:rPr lang="en-US" dirty="0"/>
              <a:t>Available also from </a:t>
            </a:r>
            <a:r>
              <a:rPr lang="en-US" noProof="1"/>
              <a:t>NuGet</a:t>
            </a:r>
            <a:r>
              <a:rPr lang="en-US" dirty="0"/>
              <a:t> (see </a:t>
            </a:r>
            <a:r>
              <a:rPr lang="en-US" dirty="0">
                <a:hlinkClick r:id="rId3"/>
              </a:rPr>
              <a:t>http://nuget.org/packages/Mysql.Data/</a:t>
            </a:r>
            <a:r>
              <a:rPr lang="en-US" dirty="0"/>
              <a:t>)</a:t>
            </a:r>
          </a:p>
          <a:p>
            <a:r>
              <a:rPr lang="en-US" dirty="0"/>
              <a:t>Connecting to MySQL: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Connecting to MySQL from C#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89012" y="5059484"/>
            <a:ext cx="9372600" cy="120956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MySqlConnection dbConnection = 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new MySqlConnection("Server=localhost; Port=3306; Database=world; Uid=root; Pwd=root; pooling=true");</a:t>
            </a:r>
            <a:endParaRPr lang="bg-BG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31812899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DB Apps Introduction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https://softuni.bg/courses/</a:t>
            </a:r>
            <a:endParaRPr lang="en-US" dirty="0"/>
          </a:p>
        </p:txBody>
      </p:sp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80612" y="2709376"/>
            <a:ext cx="1726158" cy="932887"/>
          </a:xfrm>
          <a:prstGeom prst="roundRect">
            <a:avLst>
              <a:gd name="adj" fmla="val 2953"/>
            </a:avLst>
          </a:prstGeom>
        </p:spPr>
      </p:pic>
      <p:pic>
        <p:nvPicPr>
          <p:cNvPr id="15" name="Picture 14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15840" y="1255208"/>
            <a:ext cx="1752140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17" name="Picture 16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68146" y="1255208"/>
            <a:ext cx="2040956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19" name="Picture 18">
            <a:hlinkClick r:id="rId10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2764" y="1255208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20" name="Picture 19">
            <a:hlinkClick r:id="rId12"/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12764" y="5373443"/>
            <a:ext cx="3352800" cy="849557"/>
          </a:xfrm>
          <a:prstGeom prst="roundRect">
            <a:avLst>
              <a:gd name="adj" fmla="val 3159"/>
            </a:avLst>
          </a:prstGeom>
        </p:spPr>
      </p:pic>
      <p:pic>
        <p:nvPicPr>
          <p:cNvPr id="22" name="Picture 21">
            <a:hlinkClick r:id="rId14"/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358563" y="5373443"/>
            <a:ext cx="2753589" cy="849556"/>
          </a:xfrm>
          <a:prstGeom prst="roundRect">
            <a:avLst>
              <a:gd name="adj" fmla="val 2953"/>
            </a:avLst>
          </a:prstGeom>
        </p:spPr>
      </p:pic>
      <p:pic>
        <p:nvPicPr>
          <p:cNvPr id="23" name="Picture 22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633728" y="5373443"/>
            <a:ext cx="4073042" cy="84955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075612" y="1276030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25" name="Picture 24">
            <a:hlinkClick r:id="rId20"/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713413" y="4251041"/>
            <a:ext cx="5993358" cy="550371"/>
          </a:xfrm>
          <a:prstGeom prst="roundRect">
            <a:avLst>
              <a:gd name="adj" fmla="val 3159"/>
            </a:avLst>
          </a:prstGeom>
        </p:spPr>
      </p:pic>
      <p:pic>
        <p:nvPicPr>
          <p:cNvPr id="4" name="Picture 3">
            <a:hlinkClick r:id="rId22"/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082014" y="2407356"/>
            <a:ext cx="1922519" cy="854925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381410991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44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88815" y="4724400"/>
            <a:ext cx="11804822" cy="1997079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2400" dirty="0"/>
              <a:t>Attribution: this work may contain portions from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5"/>
              </a:rPr>
              <a:t>Databases</a:t>
            </a:r>
            <a:r>
              <a:rPr lang="en-US" sz="2000" dirty="0"/>
              <a:t>" course by </a:t>
            </a:r>
            <a:r>
              <a:rPr lang="en-US" sz="2000" noProof="1"/>
              <a:t>Telerik Academy</a:t>
            </a:r>
            <a:r>
              <a:rPr lang="en-US" sz="2000" dirty="0"/>
              <a:t> under </a:t>
            </a:r>
            <a:r>
              <a:rPr lang="en-US" sz="2000" dirty="0">
                <a:hlinkClick r:id="rId6"/>
              </a:rPr>
              <a:t>CC-BY-NC-SA</a:t>
            </a:r>
            <a:r>
              <a:rPr lang="en-US" sz="2000" dirty="0"/>
              <a:t> license</a:t>
            </a:r>
          </a:p>
        </p:txBody>
      </p:sp>
    </p:spTree>
    <p:extLst>
      <p:ext uri="{BB962C8B-B14F-4D97-AF65-F5344CB8AC3E}">
        <p14:creationId xmlns:p14="http://schemas.microsoft.com/office/powerpoint/2010/main" val="400776588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Foundation – </a:t>
            </a:r>
            <a:r>
              <a:rPr lang="en-US" sz="3200" noProof="1">
                <a:hlinkClick r:id="rId3"/>
              </a:rPr>
              <a:t>softuni.org</a:t>
            </a:r>
            <a:endParaRPr lang="en-US" sz="32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title="Software University">
            <a:hlinkClick r:id="rId4" tooltip="Software University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59438" y="1594686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10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title="Software University Videos @ YouTube">
            <a:hlinkClick r:id="rId6" tooltip="Software University YouTube Video Channel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7" tooltip="Software University Discussion Forum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5838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Connected data access model</a:t>
            </a:r>
          </a:p>
          <a:p>
            <a:pPr lvl="1"/>
            <a:r>
              <a:rPr lang="en-US" dirty="0"/>
              <a:t>Applicable to an environment where the database is constantly available</a:t>
            </a:r>
            <a:endParaRPr lang="bg-B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Connected Model</a:t>
            </a:r>
          </a:p>
        </p:txBody>
      </p:sp>
      <p:sp>
        <p:nvSpPr>
          <p:cNvPr id="11" name="Text Box 10"/>
          <p:cNvSpPr txBox="1">
            <a:spLocks noChangeArrowheads="1"/>
          </p:cNvSpPr>
          <p:nvPr/>
        </p:nvSpPr>
        <p:spPr bwMode="auto">
          <a:xfrm>
            <a:off x="8368877" y="4265614"/>
            <a:ext cx="540533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DB</a:t>
            </a:r>
            <a:endParaRPr lang="bg-BG" dirty="0">
              <a:effectLst>
                <a:outerShdw blurRad="38100" dist="38100" dir="2700000" algn="tl">
                  <a:srgbClr val="FFFFFF"/>
                </a:outerShdw>
              </a:effectLst>
            </a:endParaRPr>
          </a:p>
        </p:txBody>
      </p:sp>
      <p:sp>
        <p:nvSpPr>
          <p:cNvPr id="13" name="Text Box 12"/>
          <p:cNvSpPr txBox="1">
            <a:spLocks noChangeArrowheads="1"/>
          </p:cNvSpPr>
          <p:nvPr/>
        </p:nvSpPr>
        <p:spPr bwMode="auto">
          <a:xfrm>
            <a:off x="4897422" y="3875567"/>
            <a:ext cx="2228880" cy="105259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>
              <a:lnSpc>
                <a:spcPct val="130000"/>
              </a:lnSpc>
            </a:pPr>
            <a:r>
              <a: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constantly open</a:t>
            </a:r>
            <a:endParaRPr lang="bg-BG" b="1" dirty="0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 eaLnBrk="1" hangingPunct="1">
              <a:lnSpc>
                <a:spcPct val="130000"/>
              </a:lnSpc>
            </a:pPr>
            <a:r>
              <a: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connection</a:t>
            </a:r>
            <a:endParaRPr lang="bg-BG" b="1" dirty="0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Line 8"/>
          <p:cNvSpPr>
            <a:spLocks noChangeShapeType="1"/>
          </p:cNvSpPr>
          <p:nvPr/>
        </p:nvSpPr>
        <p:spPr bwMode="auto">
          <a:xfrm flipV="1">
            <a:off x="4189412" y="4440866"/>
            <a:ext cx="3657600" cy="0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 type="stealth" w="lg" len="lg"/>
            <a:tailEnd type="stealth" w="lg" len="lg"/>
          </a:ln>
          <a:effectLst/>
        </p:spPr>
        <p:txBody>
          <a:bodyPr wrap="none" anchor="ctr"/>
          <a:lstStyle/>
          <a:p>
            <a:endParaRPr lang="bg-BG"/>
          </a:p>
        </p:txBody>
      </p:sp>
      <p:sp>
        <p:nvSpPr>
          <p:cNvPr id="17" name="Text Box 9"/>
          <p:cNvSpPr txBox="1">
            <a:spLocks noChangeArrowheads="1"/>
          </p:cNvSpPr>
          <p:nvPr/>
        </p:nvSpPr>
        <p:spPr bwMode="auto">
          <a:xfrm>
            <a:off x="7924688" y="5061668"/>
            <a:ext cx="1381019" cy="4247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>
              <a:lnSpc>
                <a:spcPct val="90000"/>
              </a:lnSpc>
            </a:pPr>
            <a:r>
              <a: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Database</a:t>
            </a:r>
            <a:endParaRPr lang="bg-BG" b="1" dirty="0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Text Box 11"/>
          <p:cNvSpPr txBox="1">
            <a:spLocks noChangeArrowheads="1"/>
          </p:cNvSpPr>
          <p:nvPr/>
        </p:nvSpPr>
        <p:spPr bwMode="auto">
          <a:xfrm>
            <a:off x="2174004" y="5105400"/>
            <a:ext cx="2396408" cy="4247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1" hangingPunct="1">
              <a:lnSpc>
                <a:spcPct val="90000"/>
              </a:lnSpc>
            </a:pPr>
            <a:r>
              <a: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ADO.NET client</a:t>
            </a:r>
            <a:endParaRPr lang="bg-BG" b="1" dirty="0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Text Box 10"/>
          <p:cNvSpPr txBox="1">
            <a:spLocks noChangeArrowheads="1"/>
          </p:cNvSpPr>
          <p:nvPr/>
        </p:nvSpPr>
        <p:spPr bwMode="auto">
          <a:xfrm>
            <a:off x="8422852" y="4267201"/>
            <a:ext cx="540533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DB</a:t>
            </a:r>
            <a:endParaRPr lang="bg-BG" dirty="0">
              <a:effectLst>
                <a:outerShdw blurRad="38100" dist="38100" dir="2700000" algn="tl">
                  <a:srgbClr val="FFFFFF"/>
                </a:outerShdw>
              </a:effectLst>
            </a:endParaRPr>
          </a:p>
        </p:txBody>
      </p:sp>
      <p:pic>
        <p:nvPicPr>
          <p:cNvPr id="9218" name="Picture 2" descr="http://dryicons.com/images/icon_sets/aesthetica/png/128x128/databas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3180" y="3733800"/>
            <a:ext cx="1371600" cy="1219200"/>
          </a:xfrm>
          <a:prstGeom prst="rect">
            <a:avLst/>
          </a:prstGeom>
          <a:noFill/>
        </p:spPr>
      </p:pic>
      <p:grpSp>
        <p:nvGrpSpPr>
          <p:cNvPr id="15" name="Group 14"/>
          <p:cNvGrpSpPr/>
          <p:nvPr/>
        </p:nvGrpSpPr>
        <p:grpSpPr>
          <a:xfrm>
            <a:off x="2513012" y="3429000"/>
            <a:ext cx="1752600" cy="1771650"/>
            <a:chOff x="1066800" y="3581400"/>
            <a:chExt cx="1619250" cy="1619250"/>
          </a:xfrm>
        </p:grpSpPr>
        <p:pic>
          <p:nvPicPr>
            <p:cNvPr id="9222" name="Picture 6" descr="http://symphony.lotus.com/software/lotus/symphony/gallery.nsf/atom_clipArt/D06A76F82AC365B18525759600325093/$File/Icon-Computer02-Black.png"/>
            <p:cNvPicPr>
              <a:picLocks noChangeAspect="1" noChangeArrowheads="1"/>
            </p:cNvPicPr>
            <p:nvPr/>
          </p:nvPicPr>
          <p:blipFill>
            <a:blip r:embed="rId4" cstate="print">
              <a:lum bright="30000" contras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6800" y="3581400"/>
              <a:ext cx="1619250" cy="1619250"/>
            </a:xfrm>
            <a:prstGeom prst="rect">
              <a:avLst/>
            </a:prstGeom>
            <a:noFill/>
          </p:spPr>
        </p:pic>
        <p:sp>
          <p:nvSpPr>
            <p:cNvPr id="14" name="TextBox 13"/>
            <p:cNvSpPr txBox="1"/>
            <p:nvPr/>
          </p:nvSpPr>
          <p:spPr>
            <a:xfrm rot="21433289">
              <a:off x="1458466" y="4051838"/>
              <a:ext cx="803550" cy="2813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effectLst>
                    <a:glow rad="139700">
                      <a:schemeClr val="accent5">
                        <a:satMod val="17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  <a:cs typeface="Calibri" pitchFamily="34" charset="0"/>
                </a:rPr>
                <a:t>ADO.NET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069078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Connected data access model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>
                <a:solidFill>
                  <a:schemeClr val="tx1">
                    <a:lumMod val="40000"/>
                    <a:lumOff val="60000"/>
                  </a:schemeClr>
                </a:solidFill>
              </a:rPr>
              <a:t>(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SqlClient</a:t>
            </a:r>
            <a:r>
              <a:rPr lang="en-US" dirty="0">
                <a:solidFill>
                  <a:schemeClr val="tx1">
                    <a:lumMod val="40000"/>
                    <a:lumOff val="60000"/>
                  </a:schemeClr>
                </a:solidFill>
              </a:rPr>
              <a:t>)</a:t>
            </a:r>
          </a:p>
          <a:p>
            <a:pPr lvl="1"/>
            <a:r>
              <a:rPr lang="en-US" dirty="0"/>
              <a:t>Benefits:</a:t>
            </a:r>
          </a:p>
          <a:p>
            <a:pPr lvl="2"/>
            <a:r>
              <a:rPr lang="en-US" dirty="0"/>
              <a:t>Concurrency control is easier to maintain</a:t>
            </a:r>
          </a:p>
          <a:p>
            <a:pPr lvl="2"/>
            <a:r>
              <a:rPr lang="en-US" dirty="0"/>
              <a:t>Better chance to work with the most recent version of the data</a:t>
            </a:r>
          </a:p>
          <a:p>
            <a:pPr lvl="1"/>
            <a:r>
              <a:rPr lang="en-US" dirty="0"/>
              <a:t>Drawbacks:</a:t>
            </a:r>
          </a:p>
          <a:p>
            <a:pPr lvl="2"/>
            <a:r>
              <a:rPr lang="en-US" dirty="0"/>
              <a:t>Needs a constant reliable network</a:t>
            </a:r>
          </a:p>
          <a:p>
            <a:pPr lvl="2"/>
            <a:r>
              <a:rPr lang="en-US" dirty="0"/>
              <a:t>Problems when scalability is an issue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Connected Model: Benefits and Drawbacks</a:t>
            </a:r>
          </a:p>
        </p:txBody>
      </p:sp>
    </p:spTree>
    <p:extLst>
      <p:ext uri="{BB962C8B-B14F-4D97-AF65-F5344CB8AC3E}">
        <p14:creationId xmlns:p14="http://schemas.microsoft.com/office/powerpoint/2010/main" val="35025500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Disconnected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Disconnected data access model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>
                <a:solidFill>
                  <a:schemeClr val="tx1">
                    <a:lumMod val="40000"/>
                    <a:lumOff val="60000"/>
                  </a:schemeClr>
                </a:solidFill>
              </a:rPr>
              <a:t>(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DataSet</a:t>
            </a:r>
            <a:r>
              <a:rPr lang="en-US" dirty="0">
                <a:solidFill>
                  <a:schemeClr val="tx1">
                    <a:lumMod val="40000"/>
                    <a:lumOff val="60000"/>
                  </a:schemeClr>
                </a:solidFill>
              </a:rPr>
              <a:t>)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lvl="1"/>
            <a:r>
              <a:rPr lang="en-US" dirty="0"/>
              <a:t>A subset of the central database</a:t>
            </a:r>
            <a:r>
              <a:rPr lang="bg-BG" dirty="0"/>
              <a:t> </a:t>
            </a:r>
            <a:r>
              <a:rPr lang="en-US" dirty="0"/>
              <a:t>is copied locally at the client and he works with the copy</a:t>
            </a:r>
          </a:p>
          <a:p>
            <a:pPr lvl="1"/>
            <a:r>
              <a:rPr lang="en-US" dirty="0"/>
              <a:t>Database synchronization is done offline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Legacy technology (deprecated)</a:t>
            </a:r>
          </a:p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0133012" y="6553200"/>
            <a:ext cx="4572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13" name="Text Box 10"/>
          <p:cNvSpPr txBox="1">
            <a:spLocks noChangeArrowheads="1"/>
          </p:cNvSpPr>
          <p:nvPr/>
        </p:nvSpPr>
        <p:spPr bwMode="auto">
          <a:xfrm>
            <a:off x="8563777" y="4382830"/>
            <a:ext cx="540533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DB</a:t>
            </a:r>
            <a:endParaRPr lang="bg-BG" dirty="0">
              <a:effectLst>
                <a:outerShdw blurRad="38100" dist="38100" dir="2700000" algn="tl">
                  <a:srgbClr val="FFFFFF"/>
                </a:outerShdw>
              </a:effectLst>
            </a:endParaRPr>
          </a:p>
        </p:txBody>
      </p:sp>
      <p:sp>
        <p:nvSpPr>
          <p:cNvPr id="14" name="Text Box 12"/>
          <p:cNvSpPr txBox="1">
            <a:spLocks noChangeArrowheads="1"/>
          </p:cNvSpPr>
          <p:nvPr/>
        </p:nvSpPr>
        <p:spPr bwMode="auto">
          <a:xfrm>
            <a:off x="4862102" y="4035316"/>
            <a:ext cx="2689327" cy="97872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>
              <a:lnSpc>
                <a:spcPct val="120000"/>
              </a:lnSpc>
            </a:pPr>
            <a:r>
              <a: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temporary (offline)</a:t>
            </a:r>
            <a:endParaRPr lang="bg-BG" b="1" dirty="0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 eaLnBrk="1" hangingPunct="1">
              <a:lnSpc>
                <a:spcPct val="120000"/>
              </a:lnSpc>
            </a:pPr>
            <a:r>
              <a: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connection</a:t>
            </a:r>
            <a:endParaRPr lang="bg-BG" b="1" dirty="0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Line 8"/>
          <p:cNvSpPr>
            <a:spLocks noChangeShapeType="1"/>
          </p:cNvSpPr>
          <p:nvPr/>
        </p:nvSpPr>
        <p:spPr bwMode="auto">
          <a:xfrm flipV="1">
            <a:off x="4384312" y="4558082"/>
            <a:ext cx="3657600" cy="0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prstDash val="sysDash"/>
            <a:round/>
            <a:headEnd type="stealth" w="lg" len="lg"/>
            <a:tailEnd type="stealth" w="lg" len="lg"/>
          </a:ln>
          <a:effectLst/>
        </p:spPr>
        <p:txBody>
          <a:bodyPr wrap="none" anchor="ctr"/>
          <a:lstStyle/>
          <a:p>
            <a:endParaRPr lang="bg-BG"/>
          </a:p>
        </p:txBody>
      </p:sp>
      <p:sp>
        <p:nvSpPr>
          <p:cNvPr id="16" name="Text Box 9"/>
          <p:cNvSpPr txBox="1">
            <a:spLocks noChangeArrowheads="1"/>
          </p:cNvSpPr>
          <p:nvPr/>
        </p:nvSpPr>
        <p:spPr bwMode="auto">
          <a:xfrm>
            <a:off x="8108987" y="5170336"/>
            <a:ext cx="1381019" cy="4247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>
              <a:lnSpc>
                <a:spcPct val="90000"/>
              </a:lnSpc>
            </a:pPr>
            <a:r>
              <a: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Database</a:t>
            </a:r>
            <a:endParaRPr lang="bg-BG" b="1" dirty="0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Text Box 11"/>
          <p:cNvSpPr txBox="1">
            <a:spLocks noChangeArrowheads="1"/>
          </p:cNvSpPr>
          <p:nvPr/>
        </p:nvSpPr>
        <p:spPr bwMode="auto">
          <a:xfrm>
            <a:off x="2411404" y="5214068"/>
            <a:ext cx="2311408" cy="4247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1" hangingPunct="1">
              <a:lnSpc>
                <a:spcPct val="90000"/>
              </a:lnSpc>
            </a:pPr>
            <a:r>
              <a: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ADO.NET client</a:t>
            </a:r>
            <a:endParaRPr lang="bg-BG" b="1" dirty="0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Text Box 10"/>
          <p:cNvSpPr txBox="1">
            <a:spLocks noChangeArrowheads="1"/>
          </p:cNvSpPr>
          <p:nvPr/>
        </p:nvSpPr>
        <p:spPr bwMode="auto">
          <a:xfrm>
            <a:off x="8617752" y="4384417"/>
            <a:ext cx="540533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DB</a:t>
            </a:r>
            <a:endParaRPr lang="bg-BG" dirty="0">
              <a:effectLst>
                <a:outerShdw blurRad="38100" dist="38100" dir="2700000" algn="tl">
                  <a:srgbClr val="FFFFFF"/>
                </a:outerShdw>
              </a:effectLst>
            </a:endParaRPr>
          </a:p>
        </p:txBody>
      </p:sp>
      <p:pic>
        <p:nvPicPr>
          <p:cNvPr id="19" name="Picture 2" descr="http://dryicons.com/images/icon_sets/aesthetica/png/128x128/databas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8080" y="3851016"/>
            <a:ext cx="1371600" cy="1219200"/>
          </a:xfrm>
          <a:prstGeom prst="rect">
            <a:avLst/>
          </a:prstGeom>
          <a:noFill/>
        </p:spPr>
      </p:pic>
      <p:grpSp>
        <p:nvGrpSpPr>
          <p:cNvPr id="20" name="Group 19"/>
          <p:cNvGrpSpPr/>
          <p:nvPr/>
        </p:nvGrpSpPr>
        <p:grpSpPr>
          <a:xfrm>
            <a:off x="2707912" y="3546216"/>
            <a:ext cx="1752600" cy="1771650"/>
            <a:chOff x="1066800" y="3581400"/>
            <a:chExt cx="1619250" cy="1619250"/>
          </a:xfrm>
        </p:grpSpPr>
        <p:pic>
          <p:nvPicPr>
            <p:cNvPr id="21" name="Picture 6" descr="http://symphony.lotus.com/software/lotus/symphony/gallery.nsf/atom_clipArt/D06A76F82AC365B18525759600325093/$File/Icon-Computer02-Black.png"/>
            <p:cNvPicPr>
              <a:picLocks noChangeAspect="1" noChangeArrowheads="1"/>
            </p:cNvPicPr>
            <p:nvPr/>
          </p:nvPicPr>
          <p:blipFill>
            <a:blip r:embed="rId4" cstate="print">
              <a:lum bright="30000" contras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6800" y="3581400"/>
              <a:ext cx="1619250" cy="1619250"/>
            </a:xfrm>
            <a:prstGeom prst="rect">
              <a:avLst/>
            </a:prstGeom>
            <a:noFill/>
          </p:spPr>
        </p:pic>
        <p:sp>
          <p:nvSpPr>
            <p:cNvPr id="22" name="TextBox 21"/>
            <p:cNvSpPr txBox="1"/>
            <p:nvPr/>
          </p:nvSpPr>
          <p:spPr>
            <a:xfrm rot="21433289">
              <a:off x="1458466" y="4051838"/>
              <a:ext cx="803550" cy="2813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effectLst>
                    <a:glow rad="139700">
                      <a:schemeClr val="accent5">
                        <a:satMod val="17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  <a:cs typeface="Calibri" pitchFamily="34" charset="0"/>
                </a:rPr>
                <a:t>ADO.NET</a:t>
              </a:r>
            </a:p>
          </p:txBody>
        </p:sp>
      </p:grpSp>
      <p:pic>
        <p:nvPicPr>
          <p:cNvPr id="23" name="Picture 2" descr="http://dryicons.com/images/icon_sets/aesthetica/png/128x128/database.pn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3447" y="4309985"/>
            <a:ext cx="600075" cy="5334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7025783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sz="3000" dirty="0"/>
              <a:t>Benefits</a:t>
            </a:r>
            <a:r>
              <a:rPr lang="bg-BG" sz="3000" dirty="0"/>
              <a:t>:</a:t>
            </a:r>
          </a:p>
          <a:p>
            <a:pPr lvl="1">
              <a:lnSpc>
                <a:spcPct val="100000"/>
              </a:lnSpc>
            </a:pPr>
            <a:r>
              <a:rPr lang="en-US" sz="2800" dirty="0"/>
              <a:t>The client connects to DB from time to time</a:t>
            </a:r>
          </a:p>
          <a:p>
            <a:pPr lvl="2">
              <a:lnSpc>
                <a:spcPct val="100000"/>
              </a:lnSpc>
            </a:pPr>
            <a:r>
              <a:rPr lang="en-US" sz="2600" dirty="0"/>
              <a:t>Works with the local copy the rest of the time</a:t>
            </a:r>
          </a:p>
          <a:p>
            <a:pPr lvl="1">
              <a:lnSpc>
                <a:spcPct val="100000"/>
              </a:lnSpc>
            </a:pPr>
            <a:r>
              <a:rPr lang="en-US" sz="2800" dirty="0"/>
              <a:t>Other clients can connect during that time</a:t>
            </a:r>
            <a:endParaRPr lang="bg-BG" sz="2800" dirty="0"/>
          </a:p>
          <a:p>
            <a:pPr lvl="1">
              <a:lnSpc>
                <a:spcPct val="100000"/>
              </a:lnSpc>
            </a:pPr>
            <a:r>
              <a:rPr lang="en-US" sz="2800" dirty="0"/>
              <a:t>Has superior scalability</a:t>
            </a:r>
            <a:endParaRPr lang="bg-BG" sz="2800" dirty="0"/>
          </a:p>
          <a:p>
            <a:pPr>
              <a:lnSpc>
                <a:spcPct val="100000"/>
              </a:lnSpc>
            </a:pPr>
            <a:r>
              <a:rPr lang="en-US" sz="3000" dirty="0"/>
              <a:t>Drawbacks</a:t>
            </a:r>
            <a:r>
              <a:rPr lang="bg-BG" sz="3000" dirty="0"/>
              <a:t>:</a:t>
            </a:r>
          </a:p>
          <a:p>
            <a:pPr lvl="1">
              <a:lnSpc>
                <a:spcPct val="100000"/>
              </a:lnSpc>
            </a:pPr>
            <a:r>
              <a:rPr lang="en-US" sz="2800" dirty="0"/>
              <a:t>The data you work with is not always the latest data in the database</a:t>
            </a:r>
            <a:endParaRPr lang="bg-BG" sz="2800" dirty="0"/>
          </a:p>
          <a:p>
            <a:pPr lvl="1">
              <a:lnSpc>
                <a:spcPct val="100000"/>
              </a:lnSpc>
            </a:pPr>
            <a:r>
              <a:rPr lang="en-US" sz="2800" dirty="0"/>
              <a:t>Additional efforts to resolve the conflicts caused by different versions of the data</a:t>
            </a:r>
            <a:endParaRPr lang="bg-BG" sz="2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Disconnected</a:t>
            </a:r>
            <a:r>
              <a:rPr lang="bg-BG" dirty="0"/>
              <a:t> </a:t>
            </a:r>
            <a:r>
              <a:rPr lang="en-US" dirty="0"/>
              <a:t>Model:</a:t>
            </a:r>
            <a:r>
              <a:rPr lang="bg-BG" dirty="0"/>
              <a:t> </a:t>
            </a:r>
            <a:r>
              <a:rPr lang="en-US" dirty="0"/>
              <a:t>Benefits and Drawbacks</a:t>
            </a:r>
          </a:p>
        </p:txBody>
      </p:sp>
    </p:spTree>
    <p:extLst>
      <p:ext uri="{BB962C8B-B14F-4D97-AF65-F5344CB8AC3E}">
        <p14:creationId xmlns:p14="http://schemas.microsoft.com/office/powerpoint/2010/main" val="28289649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87388" y="1"/>
            <a:ext cx="13335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763588" y="2819400"/>
            <a:ext cx="13411200" cy="1143000"/>
          </a:xfrm>
          <a:solidFill>
            <a:schemeClr val="tx2">
              <a:lumMod val="75000"/>
              <a:alpha val="84000"/>
            </a:schemeClr>
          </a:solidFill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ADO.NET Architecture</a:t>
            </a:r>
            <a:endParaRPr lang="bg-BG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706344"/>
      </p:ext>
    </p:extLst>
  </p:cSld>
  <p:clrMapOvr>
    <a:masterClrMapping/>
  </p:clrMapOvr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2549</Words>
  <Application>Microsoft Office PowerPoint</Application>
  <PresentationFormat>Custom</PresentationFormat>
  <Paragraphs>491</Paragraphs>
  <Slides>45</Slides>
  <Notes>20</Notes>
  <HiddenSlides>12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2" baseType="lpstr">
      <vt:lpstr>Arial</vt:lpstr>
      <vt:lpstr>Calibri</vt:lpstr>
      <vt:lpstr>Consolas</vt:lpstr>
      <vt:lpstr>Courier New</vt:lpstr>
      <vt:lpstr>Wingdings</vt:lpstr>
      <vt:lpstr>Wingdings 2</vt:lpstr>
      <vt:lpstr>SoftUni 16x9</vt:lpstr>
      <vt:lpstr>DB Apps Introduction  Intro to ADO.NET</vt:lpstr>
      <vt:lpstr>Table of Contents</vt:lpstr>
      <vt:lpstr>Table of Contents (2)</vt:lpstr>
      <vt:lpstr>Data Access Models</vt:lpstr>
      <vt:lpstr>Connected Model</vt:lpstr>
      <vt:lpstr>Connected Model: Benefits and Drawbacks</vt:lpstr>
      <vt:lpstr>Disconnected Model</vt:lpstr>
      <vt:lpstr>Disconnected Model: Benefits and Drawbacks</vt:lpstr>
      <vt:lpstr>ADO.NET Architecture</vt:lpstr>
      <vt:lpstr>What Is ADO.NET?</vt:lpstr>
      <vt:lpstr>Data Providers In ADO.NET</vt:lpstr>
      <vt:lpstr>Data Providers in ADO.NET (2)</vt:lpstr>
      <vt:lpstr>SqlClient and ADO.NET Connected Model</vt:lpstr>
      <vt:lpstr>ADO.NET: Disconnected Model</vt:lpstr>
      <vt:lpstr>ADO.NET: LINQ-to-SQL</vt:lpstr>
      <vt:lpstr>ORM Model</vt:lpstr>
      <vt:lpstr>ORM Model – Benefits and Problems</vt:lpstr>
      <vt:lpstr>ADO.NET: Entity Framework</vt:lpstr>
      <vt:lpstr>SQL Client Data Provider</vt:lpstr>
      <vt:lpstr>SqlClient Data Provider</vt:lpstr>
      <vt:lpstr>The SqlConnection Class</vt:lpstr>
      <vt:lpstr>DB Connection String</vt:lpstr>
      <vt:lpstr>DB Connection String (2)</vt:lpstr>
      <vt:lpstr>Connection Pooling</vt:lpstr>
      <vt:lpstr>Working with SqlConnection</vt:lpstr>
      <vt:lpstr>SqlConnection – Example</vt:lpstr>
      <vt:lpstr>The SqlCommand Class (1)</vt:lpstr>
      <vt:lpstr>The SqlCommand Class (2)</vt:lpstr>
      <vt:lpstr>SqlCommand – Example</vt:lpstr>
      <vt:lpstr>The SqlDataReader Class</vt:lpstr>
      <vt:lpstr>SqlDataReader – Example</vt:lpstr>
      <vt:lpstr>SQL Injection</vt:lpstr>
      <vt:lpstr>What is SQL Injection?</vt:lpstr>
      <vt:lpstr>How Does SQL Injection Work?</vt:lpstr>
      <vt:lpstr>Preventing SQL Injection</vt:lpstr>
      <vt:lpstr>The SqlParameter Class</vt:lpstr>
      <vt:lpstr>Parameterized Commands – Example</vt:lpstr>
      <vt:lpstr>Connecting to Non-Microsoft Databases</vt:lpstr>
      <vt:lpstr>Connecting to Non-Microsoft Databases</vt:lpstr>
      <vt:lpstr>OLE DB Data Provider</vt:lpstr>
      <vt:lpstr>Connecting to MySQL</vt:lpstr>
      <vt:lpstr>Connecting to MySQL from C#</vt:lpstr>
      <vt:lpstr>DB Apps Introduction</vt:lpstr>
      <vt:lpstr>License</vt:lpstr>
      <vt:lpstr>Free Trainings @ Software University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Databases Advanced – Entity Framework</dc:title>
  <dc:subject>Software Development Course</dc:subject>
  <dc:creator/>
  <cp:keywords>softuni, databases, entity framework, ef, ORM, ADO.NET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2016-10-17T15:08:18Z</dcterms:modified>
  <cp:category>https://softuni.bg/trainings/1442/databases-advanced-entity-framework-october-2016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